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01" r:id="rId2"/>
    <p:sldId id="730" r:id="rId3"/>
    <p:sldId id="702" r:id="rId4"/>
    <p:sldId id="623" r:id="rId5"/>
    <p:sldId id="285" r:id="rId6"/>
    <p:sldId id="673" r:id="rId7"/>
    <p:sldId id="299" r:id="rId8"/>
    <p:sldId id="675" r:id="rId9"/>
    <p:sldId id="297" r:id="rId10"/>
    <p:sldId id="284" r:id="rId11"/>
    <p:sldId id="729" r:id="rId12"/>
    <p:sldId id="704" r:id="rId13"/>
    <p:sldId id="653" r:id="rId14"/>
    <p:sldId id="674" r:id="rId15"/>
    <p:sldId id="706" r:id="rId16"/>
    <p:sldId id="549" r:id="rId17"/>
    <p:sldId id="709" r:id="rId18"/>
    <p:sldId id="710" r:id="rId19"/>
    <p:sldId id="708" r:id="rId20"/>
    <p:sldId id="298" r:id="rId21"/>
    <p:sldId id="566" r:id="rId22"/>
    <p:sldId id="289" r:id="rId23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9" y="62"/>
      </p:cViewPr>
      <p:guideLst>
        <p:guide orient="horz" pos="1620"/>
        <p:guide pos="29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FD7A-F41B-4FED-8E35-F78DB9F4D037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7CBA-0E44-4282-A4F0-C3BCC1A4C2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多媒体教学信息中语音传达情感的力量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fontAlgn="auto">
              <a:buFont typeface="Wingdings" panose="05000000000000000000" charset="0"/>
              <a:buChar char="l"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fontAlgn="auto">
              <a:buFont typeface="Wingdings" panose="05000000000000000000" charset="0"/>
              <a:buChar char="l"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830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fontAlgn="auto">
              <a:buFont typeface="Wingdings" panose="05000000000000000000" charset="0"/>
              <a:buChar char="l"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15257" y="624114"/>
            <a:ext cx="3192647" cy="52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5436096" y="629351"/>
            <a:ext cx="326465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-20538"/>
            <a:ext cx="1704311" cy="720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Pr>
        <a:pattFill prst="ltUpDiag">
          <a:fgClr>
            <a:schemeClr val="accent6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9E4D-0BE1-4AAA-A57B-DA425863F4AF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571751"/>
            <a:ext cx="9144000" cy="1828235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pic>
        <p:nvPicPr>
          <p:cNvPr id="103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12" y="285261"/>
            <a:ext cx="1967244" cy="19669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03" y="210279"/>
            <a:ext cx="2230535" cy="223023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015413" y="5314104"/>
            <a:ext cx="1128587" cy="380882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r>
              <a:rPr lang="zh-CN" altLang="en-US" dirty="0"/>
              <a:t>延时文字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4800" y="2577465"/>
            <a:ext cx="7761600" cy="1308600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虚拟现实环境促进外语学习</a:t>
            </a:r>
          </a:p>
          <a:p>
            <a:pPr algn="ctr" fontAlgn="auto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来自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ERPs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的证据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4365" y="3989127"/>
            <a:ext cx="333526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汇报人：祝梦蕊  指导老师：刘聪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rcRect l="382" t="-519" r="26259" b="519"/>
          <a:stretch>
            <a:fillRect/>
          </a:stretch>
        </p:blipFill>
        <p:spPr>
          <a:xfrm>
            <a:off x="4044950" y="614045"/>
            <a:ext cx="1418590" cy="14224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实验被试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10895" y="1995170"/>
            <a:ext cx="7665085" cy="224663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圆角矩形 3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燕尾形箭头 30"/>
          <p:cNvSpPr/>
          <p:nvPr/>
        </p:nvSpPr>
        <p:spPr>
          <a:xfrm>
            <a:off x="467995" y="1198880"/>
            <a:ext cx="8355965" cy="228600"/>
          </a:xfrm>
          <a:prstGeom prst="notchedRightArrow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689657" y="933465"/>
            <a:ext cx="645364" cy="64536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61" name="Freeform 34"/>
          <p:cNvSpPr>
            <a:spLocks noEditPoints="1"/>
          </p:cNvSpPr>
          <p:nvPr/>
        </p:nvSpPr>
        <p:spPr bwMode="auto">
          <a:xfrm>
            <a:off x="866210" y="1084356"/>
            <a:ext cx="334257" cy="343054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5" name="文本框 4"/>
          <p:cNvSpPr txBox="1"/>
          <p:nvPr/>
        </p:nvSpPr>
        <p:spPr>
          <a:xfrm>
            <a:off x="866210" y="2241362"/>
            <a:ext cx="7500620" cy="1619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kern="100" dirty="0">
                <a:effectLst/>
                <a:ea typeface="宋体" panose="02010600030101010101" pitchFamily="2" charset="-122"/>
                <a:cs typeface="Times New Roman" panose="02020603050405020304" charset="0"/>
              </a:rPr>
              <a:t>       </a:t>
            </a:r>
            <a:r>
              <a:rPr lang="zh-CN" altLang="zh-CN" sz="1600" kern="100" dirty="0">
                <a:effectLst/>
                <a:ea typeface="宋体" panose="02010600030101010101" pitchFamily="2" charset="-122"/>
                <a:cs typeface="Times New Roman" panose="02020603050405020304" charset="0"/>
              </a:rPr>
              <a:t>本研究共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35</a:t>
            </a:r>
            <a:r>
              <a:rPr lang="zh-CN" altLang="zh-CN" sz="1600" kern="100" dirty="0">
                <a:effectLst/>
                <a:ea typeface="宋体" panose="02010600030101010101" pitchFamily="2" charset="-122"/>
                <a:cs typeface="Times New Roman" panose="02020603050405020304" charset="0"/>
              </a:rPr>
              <a:t>名青岛大学学生参加实验。被试年龄范围为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18-24</a:t>
            </a:r>
            <a:r>
              <a:rPr lang="zh-CN" altLang="zh-CN" sz="1600" kern="100" dirty="0">
                <a:effectLst/>
                <a:ea typeface="宋体" panose="02010600030101010101" pitchFamily="2" charset="-122"/>
                <a:cs typeface="Times New Roman" panose="02020603050405020304" charset="0"/>
              </a:rPr>
              <a:t>岁</a:t>
            </a:r>
            <a:r>
              <a:rPr lang="en-US" altLang="zh-CN" sz="16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 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(M = 20.1, SD = 1.16, </a:t>
            </a:r>
            <a:r>
              <a:rPr lang="zh-CN" altLang="zh-CN" sz="1600" kern="100" dirty="0">
                <a:effectLst/>
                <a:ea typeface="宋体" panose="02010600030101010101" pitchFamily="2" charset="-122"/>
                <a:cs typeface="Times New Roman" panose="02020603050405020304" charset="0"/>
              </a:rPr>
              <a:t>男性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6</a:t>
            </a:r>
            <a:r>
              <a:rPr lang="zh-CN" altLang="zh-CN" sz="1600" kern="100" dirty="0">
                <a:effectLst/>
                <a:ea typeface="宋体" panose="02010600030101010101" pitchFamily="2" charset="-122"/>
                <a:cs typeface="Times New Roman" panose="02020603050405020304" charset="0"/>
              </a:rPr>
              <a:t>人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, </a:t>
            </a:r>
            <a:r>
              <a:rPr lang="zh-CN" altLang="zh-CN" sz="1600" kern="100" dirty="0">
                <a:effectLst/>
                <a:ea typeface="宋体" panose="02010600030101010101" pitchFamily="2" charset="-122"/>
                <a:cs typeface="Times New Roman" panose="02020603050405020304" charset="0"/>
              </a:rPr>
              <a:t>女性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25</a:t>
            </a:r>
            <a:r>
              <a:rPr lang="zh-CN" altLang="zh-CN" sz="1600" kern="100" dirty="0">
                <a:effectLst/>
                <a:ea typeface="宋体" panose="02010600030101010101" pitchFamily="2" charset="-122"/>
                <a:cs typeface="Times New Roman" panose="02020603050405020304" charset="0"/>
              </a:rPr>
              <a:t>人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)</a:t>
            </a:r>
            <a:r>
              <a:rPr lang="zh-CN" altLang="zh-CN" sz="1600" kern="100" dirty="0">
                <a:effectLst/>
                <a:ea typeface="宋体" panose="02010600030101010101" pitchFamily="2" charset="-122"/>
                <a:cs typeface="Times New Roman" panose="02020603050405020304" charset="0"/>
              </a:rPr>
              <a:t>。所有被试均为右利手，视力或矫正视力正常，无色盲或色弱</a:t>
            </a:r>
            <a:r>
              <a:rPr lang="zh-CN" altLang="zh-CN" sz="1800" kern="100" dirty="0">
                <a:effectLst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r>
              <a:rPr lang="zh-CN" altLang="zh-CN" sz="1600" kern="100" dirty="0">
                <a:effectLst/>
                <a:ea typeface="宋体" panose="02010600030101010101" pitchFamily="2" charset="-122"/>
                <a:cs typeface="Times New Roman" panose="02020603050405020304" charset="0"/>
              </a:rPr>
              <a:t>实验开始之前填写语言背景自评问卷和双语熟练度自评问卷，采用李克特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7</a:t>
            </a:r>
            <a:r>
              <a:rPr lang="zh-CN" altLang="zh-CN" sz="1600" kern="100" dirty="0">
                <a:effectLst/>
                <a:ea typeface="宋体" panose="02010600030101010101" pitchFamily="2" charset="-122"/>
                <a:cs typeface="Times New Roman" panose="02020603050405020304" charset="0"/>
              </a:rPr>
              <a:t>点计分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(1 = </a:t>
            </a:r>
            <a:r>
              <a:rPr lang="zh-CN" altLang="zh-CN" sz="1600" kern="100" dirty="0">
                <a:effectLst/>
                <a:ea typeface="宋体" panose="02010600030101010101" pitchFamily="2" charset="-122"/>
                <a:cs typeface="Times New Roman" panose="02020603050405020304" charset="0"/>
              </a:rPr>
              <a:t>非常差</a:t>
            </a:r>
            <a:r>
              <a:rPr lang="en-US" altLang="zh-CN" sz="1600" kern="100" dirty="0">
                <a:effectLst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7 = </a:t>
            </a:r>
            <a:r>
              <a:rPr lang="zh-CN" altLang="zh-CN" sz="1600" kern="100" dirty="0">
                <a:effectLst/>
                <a:ea typeface="宋体" panose="02010600030101010101" pitchFamily="2" charset="-122"/>
                <a:cs typeface="Times New Roman" panose="02020603050405020304" charset="0"/>
              </a:rPr>
              <a:t>非常流畅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)</a:t>
            </a:r>
            <a:r>
              <a:rPr lang="zh-CN" altLang="zh-CN" sz="1600" kern="100" dirty="0">
                <a:effectLst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zh-CN" altLang="en-US" sz="1600" dirty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实验设计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0631" y="1496651"/>
            <a:ext cx="6402738" cy="115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</a:t>
            </a: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采用单因素被试内设计，自变量为</a:t>
            </a:r>
            <a:r>
              <a:rPr lang="zh-CN" altLang="zh-CN" sz="1600" b="1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学习</a:t>
            </a:r>
            <a:r>
              <a:rPr lang="zh-CN" altLang="en-US" sz="1600" b="1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环境</a:t>
            </a: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，包含基于</a:t>
            </a:r>
            <a:r>
              <a:rPr lang="zh-CN" altLang="zh-CN" sz="1600" b="1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图</a:t>
            </a:r>
            <a:r>
              <a:rPr lang="en-US" altLang="zh-CN" sz="1600" b="1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</a:t>
            </a:r>
            <a:r>
              <a:rPr lang="zh-CN" altLang="zh-CN" sz="1600" b="1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词匹配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(PW, 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Picture-Word)</a:t>
            </a: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的联想学习环境和基于</a:t>
            </a:r>
            <a:r>
              <a:rPr lang="zh-CN" altLang="zh-CN" sz="1600" b="1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虚拟现实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VR, virtual reality)</a:t>
            </a: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的沉浸式学习</a:t>
            </a:r>
            <a:r>
              <a:rPr lang="zh-CN" altLang="en-US" sz="1600" kern="1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环境</a:t>
            </a: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r>
              <a:rPr lang="zh-CN" altLang="en-US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实验任务</a:t>
            </a:r>
            <a:r>
              <a:rPr lang="zh-CN" altLang="en-US" sz="1600" kern="1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包含再认任务和回忆任务。</a:t>
            </a:r>
            <a:endParaRPr lang="zh-CN" altLang="en-US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3FCC582-B595-7ADA-CD9B-1EBE69438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931"/>
          <a:stretch/>
        </p:blipFill>
        <p:spPr>
          <a:xfrm>
            <a:off x="1370631" y="3067780"/>
            <a:ext cx="6402738" cy="1266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实验材料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55070" y="1437981"/>
            <a:ext cx="364744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   </a:t>
            </a:r>
            <a:endParaRPr lang="zh-CN" sz="2000" dirty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8061" y="1382192"/>
            <a:ext cx="5547878" cy="87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</a:t>
            </a:r>
            <a:r>
              <a:rPr lang="zh-CN" altLang="zh-CN" sz="18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利用</a:t>
            </a:r>
            <a:r>
              <a:rPr lang="en-US" altLang="zh-CN" sz="18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Unity3D</a:t>
            </a:r>
            <a:r>
              <a:rPr lang="zh-CN" altLang="zh-CN" sz="18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软件创建虚拟现实场景用于摆放实验客体，场景包含：卧室、厨房、餐厅、卫生间和客厅</a:t>
            </a:r>
            <a:r>
              <a:rPr lang="zh-CN" altLang="en-US" sz="18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zh-CN" sz="2000" dirty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E69F28E-E57E-B7D7-EE5D-7CBE083FD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37" y="2470950"/>
            <a:ext cx="8003666" cy="187950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实验材料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7481" y="1611475"/>
            <a:ext cx="3791123" cy="2117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algn="just">
              <a:lnSpc>
                <a:spcPct val="150000"/>
              </a:lnSpc>
            </a:pPr>
            <a:r>
              <a:rPr lang="zh-CN" altLang="en-US" sz="18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实验材料包括</a:t>
            </a:r>
            <a:r>
              <a:rPr lang="en-US" altLang="zh-CN" sz="18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40</a:t>
            </a:r>
            <a:r>
              <a:rPr lang="zh-CN" altLang="en-US" sz="18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个德语词汇及其所对应的</a:t>
            </a:r>
            <a:r>
              <a:rPr lang="en-US" altLang="zh-CN" sz="18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2D</a:t>
            </a:r>
            <a:r>
              <a:rPr lang="zh-CN" altLang="en-US" sz="18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图片和</a:t>
            </a:r>
            <a:r>
              <a:rPr lang="en-US" altLang="zh-CN" sz="18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3D</a:t>
            </a:r>
            <a:r>
              <a:rPr lang="zh-CN" altLang="en-US" sz="18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客体。</a:t>
            </a:r>
            <a:endParaRPr lang="en-US" altLang="zh-CN" sz="1800" kern="100" dirty="0"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304800" algn="just">
              <a:lnSpc>
                <a:spcPct val="150000"/>
              </a:lnSpc>
            </a:pPr>
            <a:r>
              <a:rPr lang="en-US" altLang="zh-CN" sz="18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1.</a:t>
            </a:r>
            <a:r>
              <a:rPr lang="zh-CN" altLang="zh-CN" sz="18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黑白线条图片数据库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</a:t>
            </a: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张清芳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, </a:t>
            </a: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杨玉芳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, 2003)</a:t>
            </a: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zh-CN" sz="1600" kern="1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304800" algn="just">
              <a:lnSpc>
                <a:spcPct val="150000"/>
              </a:lnSpc>
            </a:pPr>
            <a:r>
              <a:rPr lang="en-US" altLang="zh-CN" sz="18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2.3D</a:t>
            </a:r>
            <a:r>
              <a:rPr lang="zh-CN" altLang="zh-CN" sz="18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客体数据库</a:t>
            </a:r>
            <a:r>
              <a:rPr lang="en-US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16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Peeters</a:t>
            </a:r>
            <a:r>
              <a:rPr lang="en-US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2018)</a:t>
            </a:r>
            <a:r>
              <a:rPr lang="zh-CN" altLang="en-US" kern="1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en-US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1FE939D-0944-99F7-4E98-4E23A82009B7}"/>
              </a:ext>
            </a:extLst>
          </p:cNvPr>
          <p:cNvGrpSpPr/>
          <p:nvPr/>
        </p:nvGrpSpPr>
        <p:grpSpPr>
          <a:xfrm>
            <a:off x="4778767" y="1200150"/>
            <a:ext cx="3849976" cy="3126523"/>
            <a:chOff x="5019253" y="1200150"/>
            <a:chExt cx="3849976" cy="3126523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D0F19CD0-8DE1-0E65-7A6E-FBF175AAAABD}"/>
                </a:ext>
              </a:extLst>
            </p:cNvPr>
            <p:cNvGrpSpPr/>
            <p:nvPr/>
          </p:nvGrpSpPr>
          <p:grpSpPr>
            <a:xfrm>
              <a:off x="5019253" y="1200150"/>
              <a:ext cx="3849976" cy="1371600"/>
              <a:chOff x="5019253" y="1200150"/>
              <a:chExt cx="3849976" cy="1371600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6152" y="1200150"/>
                <a:ext cx="1457325" cy="1371600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7451" y="1200150"/>
                <a:ext cx="1481778" cy="1371600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19253" y="1200150"/>
                <a:ext cx="1326900" cy="137160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7"/>
            <a:srcRect l="4627" t="10808" r="5525" b="18600"/>
            <a:stretch>
              <a:fillRect/>
            </a:stretch>
          </p:blipFill>
          <p:spPr>
            <a:xfrm>
              <a:off x="5019253" y="2571750"/>
              <a:ext cx="3791122" cy="175492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实验流程</a:t>
            </a:r>
            <a:endParaRPr lang="zh-CN" altLang="en-US" sz="2000" spc="300" dirty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56171" y="3993226"/>
            <a:ext cx="5792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1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实验阶段流程图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2" t="68662" r="54766" b="5652"/>
          <a:stretch/>
        </p:blipFill>
        <p:spPr>
          <a:xfrm>
            <a:off x="6276207" y="3194487"/>
            <a:ext cx="473720" cy="465020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959AECCC-53CE-03EE-00B3-322079BF4BB7}"/>
              </a:ext>
            </a:extLst>
          </p:cNvPr>
          <p:cNvGrpSpPr/>
          <p:nvPr/>
        </p:nvGrpSpPr>
        <p:grpSpPr>
          <a:xfrm>
            <a:off x="3267460" y="1300511"/>
            <a:ext cx="5614238" cy="2542477"/>
            <a:chOff x="2111407" y="1461616"/>
            <a:chExt cx="5159188" cy="238425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6DBFF22-B3D4-C27F-714D-0E5FEAF8E765}"/>
                </a:ext>
              </a:extLst>
            </p:cNvPr>
            <p:cNvSpPr/>
            <p:nvPr/>
          </p:nvSpPr>
          <p:spPr>
            <a:xfrm>
              <a:off x="2373484" y="2045627"/>
              <a:ext cx="2079570" cy="38811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学习阶段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DB7DA5D-94F4-45BC-0A65-469F4669C513}"/>
                </a:ext>
              </a:extLst>
            </p:cNvPr>
            <p:cNvSpPr/>
            <p:nvPr/>
          </p:nvSpPr>
          <p:spPr>
            <a:xfrm>
              <a:off x="2373484" y="2589502"/>
              <a:ext cx="2079570" cy="12563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400" dirty="0">
                  <a:solidFill>
                    <a:schemeClr val="tx1"/>
                  </a:solidFill>
                  <a:latin typeface="+mj-ea"/>
                  <a:ea typeface="+mj-ea"/>
                </a:rPr>
                <a:t>1.</a:t>
              </a:r>
              <a:r>
                <a:rPr lang="zh-CN" altLang="en-US" sz="1400" dirty="0">
                  <a:solidFill>
                    <a:schemeClr val="tx1"/>
                  </a:solidFill>
                  <a:latin typeface="+mj-ea"/>
                  <a:ea typeface="+mj-ea"/>
                </a:rPr>
                <a:t>分别在图</a:t>
              </a:r>
              <a:r>
                <a:rPr lang="en-US" altLang="zh-CN" sz="1400" dirty="0">
                  <a:solidFill>
                    <a:schemeClr val="tx1"/>
                  </a:solidFill>
                  <a:latin typeface="+mj-ea"/>
                  <a:ea typeface="+mj-ea"/>
                </a:rPr>
                <a:t>-</a:t>
              </a:r>
              <a:r>
                <a:rPr lang="zh-CN" altLang="en-US" sz="1400" dirty="0">
                  <a:solidFill>
                    <a:schemeClr val="tx1"/>
                  </a:solidFill>
                  <a:latin typeface="+mj-ea"/>
                  <a:ea typeface="+mj-ea"/>
                </a:rPr>
                <a:t>词联想学习环境和虚拟现实学习环境下学习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(</a:t>
              </a:r>
              <a:r>
                <a:rPr lang="zh-CN" altLang="en-US" sz="1400" dirty="0">
                  <a:solidFill>
                    <a:schemeClr val="tx1"/>
                  </a:solidFill>
                  <a:latin typeface="+mj-ea"/>
                  <a:ea typeface="+mj-ea"/>
                </a:rPr>
                <a:t>共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40</a:t>
              </a:r>
              <a:r>
                <a:rPr lang="zh-CN" altLang="en-US" sz="1400" dirty="0">
                  <a:solidFill>
                    <a:schemeClr val="tx1"/>
                  </a:solidFill>
                  <a:latin typeface="+mj-ea"/>
                  <a:ea typeface="+mj-ea"/>
                </a:rPr>
                <a:t>个德语词汇</a:t>
              </a:r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)</a:t>
              </a:r>
              <a:r>
                <a:rPr lang="zh-CN" altLang="en-US" sz="1400" dirty="0">
                  <a:solidFill>
                    <a:schemeClr val="tx1"/>
                  </a:solidFill>
                  <a:latin typeface="+mj-ea"/>
                  <a:ea typeface="+mj-ea"/>
                </a:rPr>
                <a:t>。</a:t>
              </a:r>
              <a:endParaRPr lang="en-US" altLang="zh-CN" sz="1400" dirty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r>
                <a:rPr lang="en-US" altLang="zh-CN" sz="1400" dirty="0">
                  <a:solidFill>
                    <a:schemeClr val="tx1"/>
                  </a:solidFill>
                  <a:latin typeface="+mj-ea"/>
                  <a:ea typeface="+mj-ea"/>
                </a:rPr>
                <a:t>2.</a:t>
              </a:r>
              <a:r>
                <a:rPr lang="zh-CN" altLang="en-US" sz="1400" dirty="0">
                  <a:solidFill>
                    <a:schemeClr val="tx1"/>
                  </a:solidFill>
                  <a:latin typeface="+mj-ea"/>
                  <a:ea typeface="+mj-ea"/>
                </a:rPr>
                <a:t>学习时间为每天</a:t>
              </a:r>
              <a:r>
                <a:rPr lang="en-US" altLang="zh-CN" sz="1400" dirty="0">
                  <a:solidFill>
                    <a:schemeClr val="tx1"/>
                  </a:solidFill>
                  <a:latin typeface="+mj-ea"/>
                  <a:ea typeface="+mj-ea"/>
                </a:rPr>
                <a:t>15</a:t>
              </a:r>
              <a:r>
                <a:rPr lang="zh-CN" altLang="en-US" sz="1400" dirty="0">
                  <a:solidFill>
                    <a:schemeClr val="tx1"/>
                  </a:solidFill>
                  <a:latin typeface="+mj-ea"/>
                  <a:ea typeface="+mj-ea"/>
                </a:rPr>
                <a:t>分钟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1190195-1970-79FC-12C0-1F01EEF8065A}"/>
                </a:ext>
              </a:extLst>
            </p:cNvPr>
            <p:cNvSpPr/>
            <p:nvPr/>
          </p:nvSpPr>
          <p:spPr>
            <a:xfrm>
              <a:off x="4779069" y="2045627"/>
              <a:ext cx="2066870" cy="38811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测试阶段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91F419-18B7-94F0-A3CB-ADFBF012A045}"/>
                </a:ext>
              </a:extLst>
            </p:cNvPr>
            <p:cNvSpPr/>
            <p:nvPr/>
          </p:nvSpPr>
          <p:spPr>
            <a:xfrm>
              <a:off x="4766369" y="2589502"/>
              <a:ext cx="2079570" cy="12563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03B2889B-6792-F4D3-87D6-9B6D6AC1A874}"/>
                </a:ext>
              </a:extLst>
            </p:cNvPr>
            <p:cNvCxnSpPr>
              <a:cxnSpLocks/>
            </p:cNvCxnSpPr>
            <p:nvPr/>
          </p:nvCxnSpPr>
          <p:spPr>
            <a:xfrm>
              <a:off x="2111407" y="1807732"/>
              <a:ext cx="51591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03F1EE4-D9DA-BB20-7BE6-5AC77C43162D}"/>
                </a:ext>
              </a:extLst>
            </p:cNvPr>
            <p:cNvSpPr txBox="1"/>
            <p:nvPr/>
          </p:nvSpPr>
          <p:spPr>
            <a:xfrm>
              <a:off x="5424478" y="1461616"/>
              <a:ext cx="763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第</a:t>
              </a:r>
              <a:r>
                <a:rPr lang="en-US" altLang="zh-CN" dirty="0"/>
                <a:t>4</a:t>
              </a:r>
              <a:r>
                <a:rPr lang="zh-CN" altLang="en-US" dirty="0"/>
                <a:t>天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8B8B02F-3D34-5ACA-7A57-7C9BE3354428}"/>
                </a:ext>
              </a:extLst>
            </p:cNvPr>
            <p:cNvSpPr txBox="1"/>
            <p:nvPr/>
          </p:nvSpPr>
          <p:spPr>
            <a:xfrm>
              <a:off x="3031593" y="1461616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第</a:t>
              </a:r>
              <a:r>
                <a:rPr lang="en-US" altLang="zh-CN" dirty="0"/>
                <a:t>1-3</a:t>
              </a:r>
              <a:r>
                <a:rPr lang="zh-CN" altLang="en-US" dirty="0"/>
                <a:t>天</a:t>
              </a: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A1A71944-3116-A8EB-2A59-3C93ADC2275D}"/>
              </a:ext>
            </a:extLst>
          </p:cNvPr>
          <p:cNvSpPr txBox="1"/>
          <p:nvPr/>
        </p:nvSpPr>
        <p:spPr>
          <a:xfrm>
            <a:off x="6813293" y="2686889"/>
            <a:ext cx="1738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再认任务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DB7FEBE-9206-5BD4-9CD6-A62C0156FEDF}"/>
              </a:ext>
            </a:extLst>
          </p:cNvPr>
          <p:cNvSpPr txBox="1"/>
          <p:nvPr/>
        </p:nvSpPr>
        <p:spPr>
          <a:xfrm>
            <a:off x="6813293" y="3191402"/>
            <a:ext cx="1574821" cy="492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此阶段同步进行</a:t>
            </a:r>
            <a:r>
              <a:rPr lang="en-US" altLang="zh-CN" sz="1200" dirty="0"/>
              <a:t>EEG</a:t>
            </a:r>
            <a:r>
              <a:rPr lang="zh-CN" altLang="en-US" sz="1200" dirty="0"/>
              <a:t>采集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0CA51DA-E758-43DD-B567-4FC80BAC5A2F}"/>
              </a:ext>
            </a:extLst>
          </p:cNvPr>
          <p:cNvSpPr txBox="1"/>
          <p:nvPr/>
        </p:nvSpPr>
        <p:spPr>
          <a:xfrm>
            <a:off x="6805249" y="2693564"/>
            <a:ext cx="1590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回忆任务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75D9F36F-725E-429F-E618-1F0473ADA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16" y="1985021"/>
            <a:ext cx="3214846" cy="23761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实验任务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689" y="2952737"/>
            <a:ext cx="6372165" cy="209031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70FDC84-B3EE-1885-ADCE-8B8BD6211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689" y="855784"/>
            <a:ext cx="6360526" cy="21251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4560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再认任务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(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语言理解层面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)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行为结果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4674" y="1507165"/>
            <a:ext cx="3486614" cy="263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64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1740828767"/>
                </a:ext>
              </a:extLst>
            </a:pP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结果发现，学习</a:t>
            </a:r>
            <a:r>
              <a:rPr lang="zh-CN" altLang="en-US" sz="1600" kern="1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环境</a:t>
            </a: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的主效应显著</a:t>
            </a:r>
            <a:r>
              <a:rPr lang="zh-CN" altLang="zh-CN" sz="1600" kern="100" dirty="0">
                <a:effectLst/>
                <a:ea typeface="Times New Roman" panose="02020603050405020304" charset="0"/>
              </a:rPr>
              <a:t> 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zh-CN" sz="1600" i="1" kern="100" dirty="0"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= 2.63, </a:t>
            </a:r>
            <a:r>
              <a:rPr lang="en-US" altLang="zh-CN" sz="1600" i="1" kern="100" dirty="0"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600" kern="1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&lt; 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0.00)</a:t>
            </a: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，表现为虚拟现实条件下所学习词汇的</a:t>
            </a:r>
            <a:r>
              <a:rPr lang="zh-CN" altLang="en-US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再认</a:t>
            </a: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速度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 (M = 2224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SD = 533)</a:t>
            </a: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显著快于图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-</a:t>
            </a: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词匹配条件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(M = 2278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SD = 582) (M = 1418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SD = 612)</a:t>
            </a: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下所学词汇。</a:t>
            </a:r>
            <a:endParaRPr lang="zh-CN" altLang="en-US" sz="1600" dirty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406400" fontAlgn="auto">
              <a:lnSpc>
                <a:spcPct val="150000"/>
              </a:lnSpc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xmlns="" val="200" checksum="1740828767"/>
                </a:ext>
              </a:extLst>
            </a:pPr>
            <a:endParaRPr lang="zh-CN" altLang="en-US" sz="1600" dirty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66" y="890947"/>
            <a:ext cx="2798199" cy="386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2541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再认任务</a:t>
            </a:r>
            <a:r>
              <a:rPr lang="en-US" altLang="zh-CN" sz="2000" spc="300" dirty="0">
                <a:latin typeface="Times New Roman" panose="02020603050405020304" pitchFamily="18" charset="0"/>
                <a:ea typeface="方正兰亭细黑_GBK"/>
                <a:sym typeface="+mn-ea"/>
              </a:rPr>
              <a:t>ERP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结果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9" y="853055"/>
            <a:ext cx="6724511" cy="2406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536E66A-FFF2-A15F-DFD2-5C0753D971DB}"/>
              </a:ext>
            </a:extLst>
          </p:cNvPr>
          <p:cNvSpPr txBox="1"/>
          <p:nvPr/>
        </p:nvSpPr>
        <p:spPr>
          <a:xfrm>
            <a:off x="921657" y="3387534"/>
            <a:ext cx="7459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时间窗：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P2(150-250ms),N2(250-350ms)</a:t>
            </a:r>
            <a:r>
              <a:rPr lang="zh-CN" altLang="en-US" sz="1600" dirty="0"/>
              <a:t>和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P3(350-500ms) </a:t>
            </a:r>
          </a:p>
          <a:p>
            <a:pPr>
              <a:lnSpc>
                <a:spcPct val="150000"/>
              </a:lnSpc>
            </a:pPr>
            <a:r>
              <a:rPr lang="zh-CN" altLang="en-US" sz="1600" dirty="0"/>
              <a:t>在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PW</a:t>
            </a:r>
            <a:r>
              <a:rPr lang="zh-CN" altLang="en-US" sz="1600" dirty="0"/>
              <a:t>条件下所引发的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zh-CN" altLang="en-US" sz="1600" dirty="0"/>
              <a:t>成分比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zh-CN" altLang="en-US" sz="1600" dirty="0"/>
              <a:t>条件下所引发的波形更</a:t>
            </a:r>
            <a:r>
              <a:rPr lang="zh-CN" altLang="en-US" sz="1600" b="1" dirty="0"/>
              <a:t>正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3.78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0.001)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在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zh-CN" altLang="en-US" sz="1600" dirty="0"/>
              <a:t>条件下所引发的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r>
              <a:rPr lang="zh-CN" altLang="en-US" sz="1600" dirty="0"/>
              <a:t>成分比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PW</a:t>
            </a:r>
            <a:r>
              <a:rPr lang="zh-CN" altLang="en-US" sz="1600" dirty="0"/>
              <a:t>条件下所引发的波形更</a:t>
            </a:r>
            <a:r>
              <a:rPr lang="zh-CN" altLang="en-US" sz="1600" b="1" dirty="0"/>
              <a:t>负</a:t>
            </a:r>
            <a:r>
              <a:rPr lang="en-US" altLang="zh-CN" sz="1600" dirty="0"/>
              <a:t>(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4.01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0.001)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在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PW</a:t>
            </a:r>
            <a:r>
              <a:rPr lang="zh-CN" altLang="en-US" sz="1600" dirty="0"/>
              <a:t>条件下所引发的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P3</a:t>
            </a:r>
            <a:r>
              <a:rPr lang="zh-CN" altLang="en-US" sz="1600" dirty="0"/>
              <a:t>成分比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zh-CN" altLang="en-US" sz="1600" dirty="0"/>
              <a:t>条件下所引发的波形更</a:t>
            </a:r>
            <a:r>
              <a:rPr lang="zh-CN" altLang="en-US" sz="1600" b="1" dirty="0"/>
              <a:t>正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3.95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0.001)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endParaRPr lang="en-US" altLang="zh-CN" sz="1600" dirty="0"/>
          </a:p>
          <a:p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4560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回忆任务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(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语言产生层面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)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行为结果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44414" y="1602542"/>
            <a:ext cx="3356386" cy="230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6400" fontAlgn="auto">
              <a:lnSpc>
                <a:spcPct val="150000"/>
              </a:lnSpc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xmlns="" val="200" checksum="1740828767"/>
                </a:ext>
              </a:extLst>
            </a:pP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结果发现，学习</a:t>
            </a:r>
            <a:r>
              <a:rPr lang="zh-CN" altLang="en-US" sz="1600" kern="1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环境</a:t>
            </a: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的主效应</a:t>
            </a:r>
            <a:r>
              <a:rPr lang="zh-CN" altLang="en-US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不</a:t>
            </a: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显著</a:t>
            </a:r>
            <a:r>
              <a:rPr lang="zh-CN" altLang="zh-CN" sz="1600" kern="100" dirty="0">
                <a:effectLst/>
                <a:ea typeface="Times New Roman" panose="02020603050405020304" charset="0"/>
              </a:rPr>
              <a:t> 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zh-CN" sz="1800" i="1" kern="100" dirty="0"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zh-CN" sz="1800" kern="100" dirty="0"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= 1.05, </a:t>
            </a:r>
            <a:r>
              <a:rPr lang="en-US" altLang="zh-CN" sz="1800" i="1" kern="100" dirty="0"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1800" kern="100" dirty="0"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= 0.30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，虚拟现实条件下所学习词汇的回忆速度</a:t>
            </a:r>
            <a:r>
              <a:rPr lang="zh-CN" altLang="en-US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为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 (M = 1418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SD = 612)</a:t>
            </a:r>
            <a:r>
              <a:rPr lang="zh-CN" altLang="en-US" sz="1600" kern="1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</a:t>
            </a: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图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-</a:t>
            </a: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词匹配条件</a:t>
            </a:r>
            <a:r>
              <a:rPr lang="zh-CN" altLang="en-US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下回忆速度为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(M = 13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84, </a:t>
            </a:r>
            <a:r>
              <a:rPr lang="en-US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</a:rPr>
              <a:t>SD = 634) </a:t>
            </a:r>
            <a:r>
              <a:rPr lang="zh-CN" altLang="zh-CN" sz="1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zh-CN" altLang="en-US" sz="1600" dirty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45" y="886985"/>
            <a:ext cx="2837935" cy="385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2534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回忆任务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ERP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结果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  <a:p>
            <a:pPr algn="l"/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48" y="914216"/>
            <a:ext cx="7039786" cy="24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9F12AF9-70A1-BAF9-D645-844FA394CA38}"/>
              </a:ext>
            </a:extLst>
          </p:cNvPr>
          <p:cNvSpPr txBox="1"/>
          <p:nvPr/>
        </p:nvSpPr>
        <p:spPr>
          <a:xfrm>
            <a:off x="784268" y="3465549"/>
            <a:ext cx="8196762" cy="1527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时间窗：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N1(50~140 </a:t>
            </a:r>
            <a:r>
              <a:rPr lang="en-US" altLang="zh-CN" sz="16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ms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,P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2(140~250 </a:t>
            </a:r>
            <a:r>
              <a:rPr lang="en-US" altLang="zh-CN" sz="16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ms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lang="zh-CN" altLang="en-US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P3(300-600ms) </a:t>
            </a:r>
          </a:p>
          <a:p>
            <a:pPr>
              <a:lnSpc>
                <a:spcPct val="150000"/>
              </a:lnSpc>
            </a:pPr>
            <a:r>
              <a:rPr lang="zh-CN" altLang="en-US" sz="1600" dirty="0"/>
              <a:t>在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zh-CN" altLang="en-US" sz="1600" dirty="0"/>
              <a:t>条件下所引发的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N1</a:t>
            </a:r>
            <a:r>
              <a:rPr lang="zh-CN" altLang="en-US" sz="1600" dirty="0"/>
              <a:t>成分比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PW</a:t>
            </a:r>
            <a:r>
              <a:rPr lang="zh-CN" altLang="en-US" sz="1600" dirty="0"/>
              <a:t>条件下所引发的波形更</a:t>
            </a:r>
            <a:r>
              <a:rPr lang="zh-CN" altLang="en-US" sz="1600" b="1" dirty="0"/>
              <a:t>负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-5.55,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0.001)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在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PW</a:t>
            </a:r>
            <a:r>
              <a:rPr lang="zh-CN" altLang="en-US" sz="1600" dirty="0"/>
              <a:t>条件下所引发的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zh-CN" altLang="en-US" sz="1600" dirty="0"/>
              <a:t>成分比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zh-CN" altLang="en-US" sz="1600" dirty="0"/>
              <a:t>条件下所引发的波形更</a:t>
            </a:r>
            <a:r>
              <a:rPr lang="zh-CN" altLang="en-US" sz="1600" b="1" dirty="0"/>
              <a:t>正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-7.91,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0.001)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在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PW</a:t>
            </a:r>
            <a:r>
              <a:rPr lang="zh-CN" altLang="en-US" sz="1600" dirty="0"/>
              <a:t>条件下所引发的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P3</a:t>
            </a:r>
            <a:r>
              <a:rPr lang="zh-CN" altLang="en-US" sz="1600" dirty="0"/>
              <a:t>成分比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zh-CN" altLang="en-US" sz="1600" dirty="0"/>
              <a:t>条件下所引发的波形更</a:t>
            </a:r>
            <a:r>
              <a:rPr lang="zh-CN" altLang="en-US" sz="1600" b="1" dirty="0"/>
              <a:t>正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-2.63,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0.01)</a:t>
            </a:r>
            <a:r>
              <a:rPr lang="zh-CN" altLang="en-US" sz="1600" dirty="0"/>
              <a:t>。</a:t>
            </a:r>
            <a:endParaRPr lang="en-US" altLang="zh-CN" sz="1600" dirty="0"/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直接连接符 94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椭圆 10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06629" y="151569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主目录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延时符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5A63166-9012-79DD-0CEC-6074FF36E7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24924" b="-3523"/>
          <a:stretch/>
        </p:blipFill>
        <p:spPr>
          <a:xfrm>
            <a:off x="2149412" y="2284540"/>
            <a:ext cx="4288687" cy="132537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441391" y="1004000"/>
            <a:ext cx="5935317" cy="3711597"/>
            <a:chOff x="1511" y="1574"/>
            <a:chExt cx="9347" cy="5845"/>
          </a:xfrm>
        </p:grpSpPr>
        <p:grpSp>
          <p:nvGrpSpPr>
            <p:cNvPr id="10" name="组合 9"/>
            <p:cNvGrpSpPr/>
            <p:nvPr/>
          </p:nvGrpSpPr>
          <p:grpSpPr>
            <a:xfrm>
              <a:off x="1745" y="2501"/>
              <a:ext cx="1795" cy="1794"/>
              <a:chOff x="573246" y="1869642"/>
              <a:chExt cx="1139038" cy="1139037"/>
            </a:xfrm>
          </p:grpSpPr>
          <p:grpSp>
            <p:nvGrpSpPr>
              <p:cNvPr id="110" name="组合 109"/>
              <p:cNvGrpSpPr/>
              <p:nvPr/>
            </p:nvGrpSpPr>
            <p:grpSpPr>
              <a:xfrm>
                <a:off x="573246" y="1869642"/>
                <a:ext cx="1139038" cy="1139037"/>
                <a:chOff x="-1829283" y="1405357"/>
                <a:chExt cx="4000500" cy="4000499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12" name="同心圆 111"/>
                <p:cNvSpPr/>
                <p:nvPr/>
              </p:nvSpPr>
              <p:spPr>
                <a:xfrm>
                  <a:off x="-1829283" y="1405357"/>
                  <a:ext cx="4000500" cy="4000499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1A3F6C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" name="椭圆 112"/>
                <p:cNvSpPr/>
                <p:nvPr/>
              </p:nvSpPr>
              <p:spPr>
                <a:xfrm>
                  <a:off x="-1758779" y="1492671"/>
                  <a:ext cx="3825874" cy="382587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1A3F6C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34" name="TextBox 133"/>
              <p:cNvSpPr txBox="1"/>
              <p:nvPr/>
            </p:nvSpPr>
            <p:spPr>
              <a:xfrm>
                <a:off x="922193" y="2047313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rgbClr val="1A3F6C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1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826" y="4883"/>
              <a:ext cx="1794" cy="1794"/>
              <a:chOff x="1956921" y="3011941"/>
              <a:chExt cx="1139038" cy="1139038"/>
            </a:xfrm>
          </p:grpSpPr>
          <p:grpSp>
            <p:nvGrpSpPr>
              <p:cNvPr id="120" name="组合 119"/>
              <p:cNvGrpSpPr/>
              <p:nvPr/>
            </p:nvGrpSpPr>
            <p:grpSpPr>
              <a:xfrm>
                <a:off x="1956921" y="3011941"/>
                <a:ext cx="1139038" cy="1139038"/>
                <a:chOff x="-1801110" y="-51442"/>
                <a:chExt cx="4000502" cy="4000497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22" name="同心圆 121"/>
                <p:cNvSpPr/>
                <p:nvPr/>
              </p:nvSpPr>
              <p:spPr>
                <a:xfrm>
                  <a:off x="-1801110" y="-51442"/>
                  <a:ext cx="4000502" cy="4000497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1A3F6C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" name="椭圆 122"/>
                <p:cNvSpPr/>
                <p:nvPr/>
              </p:nvSpPr>
              <p:spPr>
                <a:xfrm>
                  <a:off x="-1700489" y="35872"/>
                  <a:ext cx="3825870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1A3F6C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35" name="TextBox 134"/>
              <p:cNvSpPr txBox="1"/>
              <p:nvPr/>
            </p:nvSpPr>
            <p:spPr>
              <a:xfrm>
                <a:off x="2323193" y="3245589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rgbClr val="1A3F6C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2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6324" y="2260"/>
              <a:ext cx="1794" cy="1794"/>
              <a:chOff x="3330269" y="1716037"/>
              <a:chExt cx="1139038" cy="1139038"/>
            </a:xfrm>
          </p:grpSpPr>
          <p:grpSp>
            <p:nvGrpSpPr>
              <p:cNvPr id="130" name="组合 129"/>
              <p:cNvGrpSpPr/>
              <p:nvPr/>
            </p:nvGrpSpPr>
            <p:grpSpPr>
              <a:xfrm>
                <a:off x="3330269" y="1716037"/>
                <a:ext cx="1139038" cy="1139038"/>
                <a:chOff x="-2056127" y="865866"/>
                <a:chExt cx="4000499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32" name="同心圆 131"/>
                <p:cNvSpPr/>
                <p:nvPr/>
              </p:nvSpPr>
              <p:spPr>
                <a:xfrm>
                  <a:off x="-2056127" y="865866"/>
                  <a:ext cx="4000499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1A3F6C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" name="椭圆 132"/>
                <p:cNvSpPr/>
                <p:nvPr/>
              </p:nvSpPr>
              <p:spPr>
                <a:xfrm>
                  <a:off x="-1968815" y="952057"/>
                  <a:ext cx="3825872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1A3F6C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36" name="TextBox 135"/>
              <p:cNvSpPr txBox="1"/>
              <p:nvPr/>
            </p:nvSpPr>
            <p:spPr>
              <a:xfrm>
                <a:off x="3679214" y="1933838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rgbClr val="1A3F6C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3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9064" y="4829"/>
              <a:ext cx="1794" cy="1795"/>
              <a:chOff x="5151221" y="3008720"/>
              <a:chExt cx="1139039" cy="1139038"/>
            </a:xfrm>
          </p:grpSpPr>
          <p:grpSp>
            <p:nvGrpSpPr>
              <p:cNvPr id="115" name="组合 114"/>
              <p:cNvGrpSpPr/>
              <p:nvPr/>
            </p:nvGrpSpPr>
            <p:grpSpPr>
              <a:xfrm>
                <a:off x="5151221" y="3008720"/>
                <a:ext cx="1139039" cy="1139038"/>
                <a:chOff x="-615620" y="1276958"/>
                <a:chExt cx="4000503" cy="4000502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17" name="同心圆 116"/>
                <p:cNvSpPr/>
                <p:nvPr/>
              </p:nvSpPr>
              <p:spPr>
                <a:xfrm>
                  <a:off x="-615620" y="1276958"/>
                  <a:ext cx="4000503" cy="4000502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1A3F6C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8" name="椭圆 117"/>
                <p:cNvSpPr/>
                <p:nvPr/>
              </p:nvSpPr>
              <p:spPr>
                <a:xfrm>
                  <a:off x="-528302" y="1364273"/>
                  <a:ext cx="3825871" cy="3825875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1A3F6C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37" name="TextBox 136"/>
              <p:cNvSpPr txBox="1"/>
              <p:nvPr/>
            </p:nvSpPr>
            <p:spPr>
              <a:xfrm>
                <a:off x="5501251" y="319337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rgbClr val="1A3F6C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4</a:t>
                </a:r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1511" y="1607"/>
              <a:ext cx="2230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rPr>
                <a:t>研究背景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608" y="6692"/>
              <a:ext cx="2230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rPr>
                <a:t>问题提出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877" y="1574"/>
              <a:ext cx="268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rPr>
                <a:t>方法与结果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9337" y="6692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rPr>
                <a:t>讨论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733299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89441" y="2123156"/>
            <a:ext cx="29895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方正兰亭细黑_GBK" pitchFamily="2" charset="-122"/>
                <a:ea typeface="方正兰亭细黑_GBK" pitchFamily="2" charset="-122"/>
              </a:rPr>
              <a:t>讨论和结论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6312" y="3040649"/>
            <a:ext cx="1101976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77182" y="1590400"/>
            <a:ext cx="1301106" cy="1301106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KSO_Shape"/>
            <p:cNvSpPr/>
            <p:nvPr/>
          </p:nvSpPr>
          <p:spPr bwMode="auto">
            <a:xfrm>
              <a:off x="2573935" y="1804771"/>
              <a:ext cx="695127" cy="590855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讨论与结论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6880" y="1377653"/>
            <a:ext cx="3357933" cy="419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64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1740828767"/>
                </a:ext>
              </a:extLst>
            </a:pPr>
            <a:r>
              <a:rPr lang="en-US" altLang="zh-CN" kern="0" dirty="0">
                <a:solidFill>
                  <a:srgbClr val="3A383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kern="0" dirty="0">
                <a:solidFill>
                  <a:srgbClr val="3A383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虚拟现实对外语学习具有促进作用</a:t>
            </a:r>
            <a:r>
              <a:rPr lang="en-US" altLang="zh-CN" kern="0" dirty="0">
                <a:solidFill>
                  <a:srgbClr val="3A383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kern="0" dirty="0">
                <a:solidFill>
                  <a:srgbClr val="3A383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行为与电生理</a:t>
            </a:r>
            <a:r>
              <a:rPr lang="en-US" altLang="zh-CN" kern="0" dirty="0">
                <a:solidFill>
                  <a:srgbClr val="3A383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kern="0" dirty="0">
                <a:solidFill>
                  <a:srgbClr val="3A383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kern="0" dirty="0">
              <a:solidFill>
                <a:srgbClr val="3A3838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4064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1740828767"/>
                </a:ext>
              </a:extLst>
            </a:pPr>
            <a:r>
              <a:rPr lang="en-US" altLang="zh-CN" kern="0" dirty="0">
                <a:solidFill>
                  <a:srgbClr val="3A3838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en-US" altLang="zh-CN" kern="0" dirty="0">
                <a:solidFill>
                  <a:srgbClr val="3A383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kern="0" dirty="0">
                <a:solidFill>
                  <a:srgbClr val="3A383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符合</a:t>
            </a:r>
            <a:r>
              <a:rPr lang="zh-CN" altLang="en-US" kern="0" dirty="0">
                <a:solidFill>
                  <a:srgbClr val="3A383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具身认知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Embodied cognition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kern="0" dirty="0">
                <a:solidFill>
                  <a:srgbClr val="3A383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理论。</a:t>
            </a:r>
            <a:endParaRPr lang="en-US" altLang="zh-CN" kern="0" dirty="0">
              <a:solidFill>
                <a:srgbClr val="3A383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064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1740828767"/>
                </a:ext>
              </a:extLst>
            </a:pPr>
            <a:r>
              <a:rPr lang="en-US" altLang="zh-CN" sz="18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18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沉浸式学习的认知情感模型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(CAMIL,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Cognitive Affective Model of Immersive Learning) 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064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1740828767"/>
                </a:ext>
              </a:extLst>
            </a:pPr>
            <a:endParaRPr lang="en-US" altLang="zh-CN" kern="0" dirty="0">
              <a:solidFill>
                <a:srgbClr val="3A383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064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1740828767"/>
                </a:ext>
              </a:extLst>
            </a:pPr>
            <a:endParaRPr lang="en-US" altLang="zh-CN" kern="0" dirty="0">
              <a:solidFill>
                <a:srgbClr val="3A383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06400" algn="just" fontAlgn="auto">
              <a:lnSpc>
                <a:spcPct val="150000"/>
              </a:lnSpc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xmlns="" val="200" checksum="1740828767"/>
                </a:ext>
              </a:extLst>
            </a:pPr>
            <a:endParaRPr lang="zh-CN" altLang="en-US" dirty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258E05D-7617-DA84-280F-C7782FAA6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75" y="1377653"/>
            <a:ext cx="4152891" cy="267069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01D2119-D21A-009A-2743-AAB1A4FF2CF0}"/>
              </a:ext>
            </a:extLst>
          </p:cNvPr>
          <p:cNvSpPr txBox="1"/>
          <p:nvPr/>
        </p:nvSpPr>
        <p:spPr>
          <a:xfrm>
            <a:off x="5508702" y="4155688"/>
            <a:ext cx="2631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CAMIL</a:t>
            </a:r>
            <a:r>
              <a:rPr lang="zh-CN" altLang="en-US" sz="14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理论的基础框架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785225" y="1549635"/>
            <a:ext cx="5920740" cy="906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恳请各位老师批评指正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40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CCC6CBB2-DADF-ABFE-D868-4034F2BC3E53}"/>
              </a:ext>
            </a:extLst>
          </p:cNvPr>
          <p:cNvGrpSpPr/>
          <p:nvPr/>
        </p:nvGrpSpPr>
        <p:grpSpPr>
          <a:xfrm>
            <a:off x="2639475" y="2686951"/>
            <a:ext cx="3559725" cy="1660986"/>
            <a:chOff x="5356800" y="3100761"/>
            <a:chExt cx="3649050" cy="179575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1126C49B-FDDE-14CF-9C08-E384EDA0C2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1" r="1"/>
            <a:stretch/>
          </p:blipFill>
          <p:spPr>
            <a:xfrm>
              <a:off x="7097850" y="3104817"/>
              <a:ext cx="1908000" cy="179169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193006E-53BB-F32B-9D31-40C41ED7C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6800" y="3100761"/>
              <a:ext cx="1795751" cy="179575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005461" y="1630912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方正兰亭细黑_GBK" pitchFamily="2" charset="-122"/>
                <a:ea typeface="方正兰亭细黑_GBK" pitchFamily="2" charset="-122"/>
              </a:rPr>
              <a:t>研究背景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4866" y="2896649"/>
            <a:ext cx="124103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2523120" y="1821416"/>
              <a:ext cx="836342" cy="57428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406818" y="267582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成年人语言学习困难</a:t>
            </a:r>
          </a:p>
        </p:txBody>
      </p:sp>
      <p:sp>
        <p:nvSpPr>
          <p:cNvPr id="24" name="椭圆 23"/>
          <p:cNvSpPr/>
          <p:nvPr/>
        </p:nvSpPr>
        <p:spPr>
          <a:xfrm>
            <a:off x="4112930" y="2723106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A3F6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7507" y="4271301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当前研究</a:t>
            </a:r>
          </a:p>
        </p:txBody>
      </p:sp>
      <p:sp>
        <p:nvSpPr>
          <p:cNvPr id="6" name="椭圆 5"/>
          <p:cNvSpPr/>
          <p:nvPr/>
        </p:nvSpPr>
        <p:spPr>
          <a:xfrm>
            <a:off x="4117207" y="4318579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112930" y="3520975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sp>
        <p:nvSpPr>
          <p:cNvPr id="7" name="TextBox 27"/>
          <p:cNvSpPr txBox="1"/>
          <p:nvPr/>
        </p:nvSpPr>
        <p:spPr>
          <a:xfrm>
            <a:off x="4406818" y="3473697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虚拟现实与新语言学习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15" grpId="0"/>
      <p:bldP spid="24" grpId="0" animBg="1"/>
      <p:bldP spid="28" grpId="0"/>
      <p:bldP spid="6" grpId="0" animBg="1"/>
      <p:bldP spid="30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921657" y="179630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  <a:sym typeface="+mn-ea"/>
              </a:rPr>
              <a:t>成年人外语学习困难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14985" y="1261110"/>
            <a:ext cx="4043045" cy="784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成年人学习外语的风险因素</a:t>
            </a:r>
            <a:r>
              <a:rPr lang="en-US" altLang="zh-CN" sz="1400" kern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</a:rPr>
              <a:t>(</a:t>
            </a:r>
            <a:r>
              <a:rPr lang="en-US" altLang="zh-CN" sz="1400" kern="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</a:rPr>
              <a:t>MacWhinney</a:t>
            </a:r>
            <a:r>
              <a:rPr lang="en-US" altLang="zh-CN" sz="1400" kern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</a:rPr>
              <a:t>, 2012)</a:t>
            </a:r>
            <a:r>
              <a:rPr lang="zh-CN" altLang="en-US" sz="1600" kern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</a:rPr>
              <a:t>：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3C49E36-E70F-6D1F-5898-D69AE70BE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314" y="1718834"/>
            <a:ext cx="3423036" cy="1932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62DD306-23A9-070F-9598-92FC54670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814" y="1718834"/>
            <a:ext cx="3754986" cy="21317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C92342C-F97F-56A9-C64A-13262EB60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175" y="1644129"/>
            <a:ext cx="2700900" cy="232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29594-FC53-C441-C67A-EC129644E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6314" y="1913953"/>
            <a:ext cx="3630559" cy="180844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A31E9BE8-BD00-023D-7B8E-CE33AD9CEEFF}"/>
              </a:ext>
            </a:extLst>
          </p:cNvPr>
          <p:cNvGrpSpPr/>
          <p:nvPr/>
        </p:nvGrpSpPr>
        <p:grpSpPr>
          <a:xfrm>
            <a:off x="4652802" y="2205360"/>
            <a:ext cx="3794071" cy="1158651"/>
            <a:chOff x="4589279" y="366113"/>
            <a:chExt cx="3794071" cy="1158651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28A29AC-61E2-625A-8EC2-B704014E13E7}"/>
                </a:ext>
              </a:extLst>
            </p:cNvPr>
            <p:cNvSpPr txBox="1"/>
            <p:nvPr/>
          </p:nvSpPr>
          <p:spPr>
            <a:xfrm>
              <a:off x="5321381" y="366113"/>
              <a:ext cx="3061969" cy="1158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304800" algn="just">
                <a:lnSpc>
                  <a:spcPct val="150000"/>
                </a:lnSpc>
              </a:pPr>
              <a:r>
                <a:rPr lang="zh-CN" altLang="zh-CN" sz="1600" b="1" kern="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关键期年龄不可逆</a:t>
              </a:r>
              <a:r>
                <a:rPr lang="zh-CN" altLang="zh-CN" sz="1600" kern="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，改变</a:t>
              </a:r>
              <a:r>
                <a:rPr lang="zh-CN" altLang="zh-CN" sz="1600" b="1" kern="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学习环境与学习方式</a:t>
              </a:r>
              <a:r>
                <a:rPr lang="zh-CN" altLang="zh-CN" sz="1600" kern="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，增大社会互动程度尤为重要。</a:t>
              </a:r>
              <a:endParaRPr lang="zh-CN" altLang="zh-CN" sz="16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D4C2FCA-8A69-8FC6-0411-DF9A88DD4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4579607" y="660109"/>
              <a:ext cx="647225" cy="627881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156FA430-4A6B-1834-4477-3FFE4AC3F955}"/>
              </a:ext>
            </a:extLst>
          </p:cNvPr>
          <p:cNvSpPr txBox="1"/>
          <p:nvPr/>
        </p:nvSpPr>
        <p:spPr>
          <a:xfrm>
            <a:off x="784268" y="2488188"/>
            <a:ext cx="3717357" cy="419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仅用母语思考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(Kroll &amp; Stewart, 1994)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；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C39B708-B3FA-1ADE-ECFE-7DE0901FE208}"/>
              </a:ext>
            </a:extLst>
          </p:cNvPr>
          <p:cNvSpPr txBox="1"/>
          <p:nvPr/>
        </p:nvSpPr>
        <p:spPr>
          <a:xfrm>
            <a:off x="788193" y="2933060"/>
            <a:ext cx="3355445" cy="78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3. 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社会隔离因素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，无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实际场景的支持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Linck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Kroll, &amp;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Sunderman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2009)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；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3B11CA1-8C9D-1384-58F7-4FA7E5B0087C}"/>
              </a:ext>
            </a:extLst>
          </p:cNvPr>
          <p:cNvSpPr txBox="1"/>
          <p:nvPr/>
        </p:nvSpPr>
        <p:spPr>
          <a:xfrm>
            <a:off x="784268" y="3734112"/>
            <a:ext cx="3355445" cy="830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4. 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缺乏感知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运动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系统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的相互作用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Mayer, 2015)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 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9B8FEA4-542E-56CF-50BE-92D4C9A0ECDF}"/>
              </a:ext>
            </a:extLst>
          </p:cNvPr>
          <p:cNvSpPr txBox="1"/>
          <p:nvPr/>
        </p:nvSpPr>
        <p:spPr>
          <a:xfrm>
            <a:off x="740517" y="2097499"/>
            <a:ext cx="2981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 1. 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关键期假设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(Lenneberg, 1967)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；</a:t>
            </a:r>
            <a:endParaRPr lang="zh-CN" altLang="en-US" sz="1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21657" y="180295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虚拟现实技术与外语学习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280159" y="2273861"/>
            <a:ext cx="1067473" cy="854603"/>
            <a:chOff x="323613" y="935475"/>
            <a:chExt cx="1178414" cy="916299"/>
          </a:xfrm>
        </p:grpSpPr>
        <p:sp>
          <p:nvSpPr>
            <p:cNvPr id="9" name="椭圆 34"/>
            <p:cNvSpPr/>
            <p:nvPr/>
          </p:nvSpPr>
          <p:spPr>
            <a:xfrm rot="5400000">
              <a:off x="454670" y="804418"/>
              <a:ext cx="916299" cy="1178414"/>
            </a:xfrm>
            <a:custGeom>
              <a:avLst/>
              <a:gdLst/>
              <a:ahLst/>
              <a:cxnLst/>
              <a:rect l="l" t="t" r="r" b="b"/>
              <a:pathLst>
                <a:path w="1118836" h="1438889">
                  <a:moveTo>
                    <a:pt x="548270" y="0"/>
                  </a:moveTo>
                  <a:lnTo>
                    <a:pt x="721662" y="346785"/>
                  </a:lnTo>
                  <a:cubicBezTo>
                    <a:pt x="951885" y="413972"/>
                    <a:pt x="1118836" y="627225"/>
                    <a:pt x="1118836" y="879471"/>
                  </a:cubicBezTo>
                  <a:cubicBezTo>
                    <a:pt x="1118836" y="1188429"/>
                    <a:pt x="868376" y="1438889"/>
                    <a:pt x="559418" y="1438889"/>
                  </a:cubicBezTo>
                  <a:cubicBezTo>
                    <a:pt x="250460" y="1438889"/>
                    <a:pt x="0" y="1188429"/>
                    <a:pt x="0" y="879471"/>
                  </a:cubicBezTo>
                  <a:cubicBezTo>
                    <a:pt x="0" y="636984"/>
                    <a:pt x="154283" y="430531"/>
                    <a:pt x="370781" y="354978"/>
                  </a:cubicBez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KSO_Shape"/>
            <p:cNvSpPr/>
            <p:nvPr/>
          </p:nvSpPr>
          <p:spPr bwMode="auto">
            <a:xfrm rot="10800000">
              <a:off x="515257" y="1132813"/>
              <a:ext cx="520754" cy="521623"/>
            </a:xfrm>
            <a:custGeom>
              <a:avLst/>
              <a:gdLst>
                <a:gd name="T0" fmla="*/ 923363 w 1752600"/>
                <a:gd name="T1" fmla="*/ 1417153 h 1754188"/>
                <a:gd name="T2" fmla="*/ 958587 w 1752600"/>
                <a:gd name="T3" fmla="*/ 1476612 h 1754188"/>
                <a:gd name="T4" fmla="*/ 945181 w 1752600"/>
                <a:gd name="T5" fmla="*/ 1530763 h 1754188"/>
                <a:gd name="T6" fmla="*/ 886299 w 1752600"/>
                <a:gd name="T7" fmla="*/ 1566067 h 1754188"/>
                <a:gd name="T8" fmla="*/ 832675 w 1752600"/>
                <a:gd name="T9" fmla="*/ 1552795 h 1754188"/>
                <a:gd name="T10" fmla="*/ 797714 w 1752600"/>
                <a:gd name="T11" fmla="*/ 1493335 h 1754188"/>
                <a:gd name="T12" fmla="*/ 810857 w 1752600"/>
                <a:gd name="T13" fmla="*/ 1439185 h 1754188"/>
                <a:gd name="T14" fmla="*/ 869739 w 1752600"/>
                <a:gd name="T15" fmla="*/ 1403616 h 1754188"/>
                <a:gd name="T16" fmla="*/ 1526266 w 1752600"/>
                <a:gd name="T17" fmla="*/ 809406 h 1754188"/>
                <a:gd name="T18" fmla="*/ 1561836 w 1752600"/>
                <a:gd name="T19" fmla="*/ 868866 h 1754188"/>
                <a:gd name="T20" fmla="*/ 1548298 w 1752600"/>
                <a:gd name="T21" fmla="*/ 923016 h 1754188"/>
                <a:gd name="T22" fmla="*/ 1488839 w 1752600"/>
                <a:gd name="T23" fmla="*/ 958586 h 1754188"/>
                <a:gd name="T24" fmla="*/ 1434954 w 1752600"/>
                <a:gd name="T25" fmla="*/ 945048 h 1754188"/>
                <a:gd name="T26" fmla="*/ 1399385 w 1752600"/>
                <a:gd name="T27" fmla="*/ 885589 h 1754188"/>
                <a:gd name="T28" fmla="*/ 1412922 w 1752600"/>
                <a:gd name="T29" fmla="*/ 831438 h 1754188"/>
                <a:gd name="T30" fmla="*/ 1472116 w 1752600"/>
                <a:gd name="T31" fmla="*/ 795869 h 1754188"/>
                <a:gd name="T32" fmla="*/ 931422 w 1752600"/>
                <a:gd name="T33" fmla="*/ 210375 h 1754188"/>
                <a:gd name="T34" fmla="*/ 985331 w 1752600"/>
                <a:gd name="T35" fmla="*/ 812351 h 1754188"/>
                <a:gd name="T36" fmla="*/ 997223 w 1752600"/>
                <a:gd name="T37" fmla="*/ 915108 h 1754188"/>
                <a:gd name="T38" fmla="*/ 946749 w 1752600"/>
                <a:gd name="T39" fmla="*/ 982906 h 1754188"/>
                <a:gd name="T40" fmla="*/ 857693 w 1752600"/>
                <a:gd name="T41" fmla="*/ 1003564 h 1754188"/>
                <a:gd name="T42" fmla="*/ 763351 w 1752600"/>
                <a:gd name="T43" fmla="*/ 937354 h 1754188"/>
                <a:gd name="T44" fmla="*/ 353480 w 1752600"/>
                <a:gd name="T45" fmla="*/ 893921 h 1754188"/>
                <a:gd name="T46" fmla="*/ 383342 w 1752600"/>
                <a:gd name="T47" fmla="*/ 820296 h 1754188"/>
                <a:gd name="T48" fmla="*/ 815147 w 1752600"/>
                <a:gd name="T49" fmla="*/ 764945 h 1754188"/>
                <a:gd name="T50" fmla="*/ 858486 w 1752600"/>
                <a:gd name="T51" fmla="*/ 180713 h 1754188"/>
                <a:gd name="T52" fmla="*/ 670516 w 1752600"/>
                <a:gd name="T53" fmla="*/ 152975 h 1754188"/>
                <a:gd name="T54" fmla="*/ 441192 w 1752600"/>
                <a:gd name="T55" fmla="*/ 263340 h 1754188"/>
                <a:gd name="T56" fmla="*/ 263181 w 1752600"/>
                <a:gd name="T57" fmla="*/ 441458 h 1754188"/>
                <a:gd name="T58" fmla="*/ 152883 w 1752600"/>
                <a:gd name="T59" fmla="*/ 670921 h 1754188"/>
                <a:gd name="T60" fmla="*/ 126168 w 1752600"/>
                <a:gd name="T61" fmla="*/ 934791 h 1754188"/>
                <a:gd name="T62" fmla="*/ 190707 w 1752600"/>
                <a:gd name="T63" fmla="*/ 1186485 h 1754188"/>
                <a:gd name="T64" fmla="*/ 332216 w 1752600"/>
                <a:gd name="T65" fmla="*/ 1396099 h 1754188"/>
                <a:gd name="T66" fmla="*/ 534297 w 1752600"/>
                <a:gd name="T67" fmla="*/ 1547221 h 1754188"/>
                <a:gd name="T68" fmla="*/ 780550 w 1752600"/>
                <a:gd name="T69" fmla="*/ 1623709 h 1754188"/>
                <a:gd name="T70" fmla="*/ 1045847 w 1752600"/>
                <a:gd name="T71" fmla="*/ 1610476 h 1754188"/>
                <a:gd name="T72" fmla="*/ 1281255 w 1752600"/>
                <a:gd name="T73" fmla="*/ 1511227 h 1754188"/>
                <a:gd name="T74" fmla="*/ 1467730 w 1752600"/>
                <a:gd name="T75" fmla="*/ 1341578 h 1754188"/>
                <a:gd name="T76" fmla="*/ 1588873 w 1752600"/>
                <a:gd name="T77" fmla="*/ 1118202 h 1754188"/>
                <a:gd name="T78" fmla="*/ 1628019 w 1752600"/>
                <a:gd name="T79" fmla="*/ 857509 h 1754188"/>
                <a:gd name="T80" fmla="*/ 1576176 w 1752600"/>
                <a:gd name="T81" fmla="*/ 601315 h 1754188"/>
                <a:gd name="T82" fmla="*/ 1444718 w 1752600"/>
                <a:gd name="T83" fmla="*/ 384820 h 1754188"/>
                <a:gd name="T84" fmla="*/ 1250573 w 1752600"/>
                <a:gd name="T85" fmla="*/ 224170 h 1754188"/>
                <a:gd name="T86" fmla="*/ 1009345 w 1752600"/>
                <a:gd name="T87" fmla="*/ 136037 h 1754188"/>
                <a:gd name="T88" fmla="*/ 987656 w 1752600"/>
                <a:gd name="T89" fmla="*/ 7146 h 1754188"/>
                <a:gd name="T90" fmla="*/ 1274907 w 1752600"/>
                <a:gd name="T91" fmla="*/ 96337 h 1754188"/>
                <a:gd name="T92" fmla="*/ 1510315 w 1752600"/>
                <a:gd name="T93" fmla="*/ 272074 h 1754188"/>
                <a:gd name="T94" fmla="*/ 1675101 w 1752600"/>
                <a:gd name="T95" fmla="*/ 516358 h 1754188"/>
                <a:gd name="T96" fmla="*/ 1749955 w 1752600"/>
                <a:gd name="T97" fmla="*/ 809605 h 1754188"/>
                <a:gd name="T98" fmla="*/ 1719273 w 1752600"/>
                <a:gd name="T99" fmla="*/ 1116879 h 1754188"/>
                <a:gd name="T100" fmla="*/ 1590724 w 1752600"/>
                <a:gd name="T101" fmla="*/ 1384453 h 1754188"/>
                <a:gd name="T102" fmla="*/ 1383353 w 1752600"/>
                <a:gd name="T103" fmla="*/ 1591949 h 1754188"/>
                <a:gd name="T104" fmla="*/ 1115940 w 1752600"/>
                <a:gd name="T105" fmla="*/ 1720576 h 1754188"/>
                <a:gd name="T106" fmla="*/ 809116 w 1752600"/>
                <a:gd name="T107" fmla="*/ 1751277 h 1754188"/>
                <a:gd name="T108" fmla="*/ 516046 w 1752600"/>
                <a:gd name="T109" fmla="*/ 1676377 h 1754188"/>
                <a:gd name="T110" fmla="*/ 271909 w 1752600"/>
                <a:gd name="T111" fmla="*/ 1511492 h 1754188"/>
                <a:gd name="T112" fmla="*/ 95750 w 1752600"/>
                <a:gd name="T113" fmla="*/ 1275941 h 1754188"/>
                <a:gd name="T114" fmla="*/ 6877 w 1752600"/>
                <a:gd name="T115" fmla="*/ 988782 h 1754188"/>
                <a:gd name="T116" fmla="*/ 22483 w 1752600"/>
                <a:gd name="T117" fmla="*/ 679126 h 1754188"/>
                <a:gd name="T118" fmla="*/ 138071 w 1752600"/>
                <a:gd name="T119" fmla="*/ 404935 h 1754188"/>
                <a:gd name="T120" fmla="*/ 335655 w 1752600"/>
                <a:gd name="T121" fmla="*/ 187117 h 1754188"/>
                <a:gd name="T122" fmla="*/ 595662 w 1752600"/>
                <a:gd name="T123" fmla="*/ 46051 h 1754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600" h="1754188">
                  <a:moveTo>
                    <a:pt x="873945" y="1403350"/>
                  </a:moveTo>
                  <a:lnTo>
                    <a:pt x="877888" y="1403350"/>
                  </a:lnTo>
                  <a:lnTo>
                    <a:pt x="882356" y="1403350"/>
                  </a:lnTo>
                  <a:lnTo>
                    <a:pt x="886299" y="1403616"/>
                  </a:lnTo>
                  <a:lnTo>
                    <a:pt x="890505" y="1404146"/>
                  </a:lnTo>
                  <a:lnTo>
                    <a:pt x="894448" y="1404943"/>
                  </a:lnTo>
                  <a:lnTo>
                    <a:pt x="898128" y="1405739"/>
                  </a:lnTo>
                  <a:lnTo>
                    <a:pt x="901808" y="1406801"/>
                  </a:lnTo>
                  <a:lnTo>
                    <a:pt x="906014" y="1408393"/>
                  </a:lnTo>
                  <a:lnTo>
                    <a:pt x="909432" y="1409455"/>
                  </a:lnTo>
                  <a:lnTo>
                    <a:pt x="913112" y="1411048"/>
                  </a:lnTo>
                  <a:lnTo>
                    <a:pt x="916529" y="1412906"/>
                  </a:lnTo>
                  <a:lnTo>
                    <a:pt x="919946" y="1415030"/>
                  </a:lnTo>
                  <a:lnTo>
                    <a:pt x="923363" y="1417153"/>
                  </a:lnTo>
                  <a:lnTo>
                    <a:pt x="929672" y="1421931"/>
                  </a:lnTo>
                  <a:lnTo>
                    <a:pt x="935192" y="1427240"/>
                  </a:lnTo>
                  <a:lnTo>
                    <a:pt x="940450" y="1432814"/>
                  </a:lnTo>
                  <a:lnTo>
                    <a:pt x="945181" y="1439185"/>
                  </a:lnTo>
                  <a:lnTo>
                    <a:pt x="947284" y="1442636"/>
                  </a:lnTo>
                  <a:lnTo>
                    <a:pt x="949124" y="1446086"/>
                  </a:lnTo>
                  <a:lnTo>
                    <a:pt x="951227" y="1449537"/>
                  </a:lnTo>
                  <a:lnTo>
                    <a:pt x="952804" y="1452988"/>
                  </a:lnTo>
                  <a:lnTo>
                    <a:pt x="953856" y="1456704"/>
                  </a:lnTo>
                  <a:lnTo>
                    <a:pt x="955433" y="1460420"/>
                  </a:lnTo>
                  <a:lnTo>
                    <a:pt x="956484" y="1464667"/>
                  </a:lnTo>
                  <a:lnTo>
                    <a:pt x="957273" y="1468384"/>
                  </a:lnTo>
                  <a:lnTo>
                    <a:pt x="958062" y="1472365"/>
                  </a:lnTo>
                  <a:lnTo>
                    <a:pt x="958587" y="1476612"/>
                  </a:lnTo>
                  <a:lnTo>
                    <a:pt x="958850" y="1480594"/>
                  </a:lnTo>
                  <a:lnTo>
                    <a:pt x="958850" y="1485107"/>
                  </a:lnTo>
                  <a:lnTo>
                    <a:pt x="958850" y="1489088"/>
                  </a:lnTo>
                  <a:lnTo>
                    <a:pt x="958587" y="1493335"/>
                  </a:lnTo>
                  <a:lnTo>
                    <a:pt x="958062" y="1497317"/>
                  </a:lnTo>
                  <a:lnTo>
                    <a:pt x="957273" y="1501299"/>
                  </a:lnTo>
                  <a:lnTo>
                    <a:pt x="956484" y="1505546"/>
                  </a:lnTo>
                  <a:lnTo>
                    <a:pt x="955433" y="1509262"/>
                  </a:lnTo>
                  <a:lnTo>
                    <a:pt x="953856" y="1512978"/>
                  </a:lnTo>
                  <a:lnTo>
                    <a:pt x="952804" y="1516694"/>
                  </a:lnTo>
                  <a:lnTo>
                    <a:pt x="951227" y="1520145"/>
                  </a:lnTo>
                  <a:lnTo>
                    <a:pt x="949124" y="1524127"/>
                  </a:lnTo>
                  <a:lnTo>
                    <a:pt x="947284" y="1527312"/>
                  </a:lnTo>
                  <a:lnTo>
                    <a:pt x="945181" y="1530763"/>
                  </a:lnTo>
                  <a:lnTo>
                    <a:pt x="940450" y="1536868"/>
                  </a:lnTo>
                  <a:lnTo>
                    <a:pt x="935192" y="1542973"/>
                  </a:lnTo>
                  <a:lnTo>
                    <a:pt x="929672" y="1548017"/>
                  </a:lnTo>
                  <a:lnTo>
                    <a:pt x="923363" y="1552795"/>
                  </a:lnTo>
                  <a:lnTo>
                    <a:pt x="919946" y="1554918"/>
                  </a:lnTo>
                  <a:lnTo>
                    <a:pt x="916529" y="1556776"/>
                  </a:lnTo>
                  <a:lnTo>
                    <a:pt x="913112" y="1558634"/>
                  </a:lnTo>
                  <a:lnTo>
                    <a:pt x="909432" y="1560227"/>
                  </a:lnTo>
                  <a:lnTo>
                    <a:pt x="906014" y="1561820"/>
                  </a:lnTo>
                  <a:lnTo>
                    <a:pt x="901808" y="1563147"/>
                  </a:lnTo>
                  <a:lnTo>
                    <a:pt x="898128" y="1564209"/>
                  </a:lnTo>
                  <a:lnTo>
                    <a:pt x="894448" y="1565005"/>
                  </a:lnTo>
                  <a:lnTo>
                    <a:pt x="890505" y="1565801"/>
                  </a:lnTo>
                  <a:lnTo>
                    <a:pt x="886299" y="1566067"/>
                  </a:lnTo>
                  <a:lnTo>
                    <a:pt x="882356" y="1566598"/>
                  </a:lnTo>
                  <a:lnTo>
                    <a:pt x="877888" y="1566863"/>
                  </a:lnTo>
                  <a:lnTo>
                    <a:pt x="873945" y="1566598"/>
                  </a:lnTo>
                  <a:lnTo>
                    <a:pt x="869739" y="1566067"/>
                  </a:lnTo>
                  <a:lnTo>
                    <a:pt x="865796" y="1565801"/>
                  </a:lnTo>
                  <a:lnTo>
                    <a:pt x="861853" y="1565005"/>
                  </a:lnTo>
                  <a:lnTo>
                    <a:pt x="857647" y="1564209"/>
                  </a:lnTo>
                  <a:lnTo>
                    <a:pt x="853967" y="1563147"/>
                  </a:lnTo>
                  <a:lnTo>
                    <a:pt x="850287" y="1561820"/>
                  </a:lnTo>
                  <a:lnTo>
                    <a:pt x="846607" y="1560227"/>
                  </a:lnTo>
                  <a:lnTo>
                    <a:pt x="842664" y="1558634"/>
                  </a:lnTo>
                  <a:lnTo>
                    <a:pt x="839247" y="1556776"/>
                  </a:lnTo>
                  <a:lnTo>
                    <a:pt x="835829" y="1554918"/>
                  </a:lnTo>
                  <a:lnTo>
                    <a:pt x="832675" y="1552795"/>
                  </a:lnTo>
                  <a:lnTo>
                    <a:pt x="826629" y="1548017"/>
                  </a:lnTo>
                  <a:lnTo>
                    <a:pt x="820583" y="1542973"/>
                  </a:lnTo>
                  <a:lnTo>
                    <a:pt x="815589" y="1536868"/>
                  </a:lnTo>
                  <a:lnTo>
                    <a:pt x="810857" y="1530763"/>
                  </a:lnTo>
                  <a:lnTo>
                    <a:pt x="808754" y="1527312"/>
                  </a:lnTo>
                  <a:lnTo>
                    <a:pt x="806914" y="1524127"/>
                  </a:lnTo>
                  <a:lnTo>
                    <a:pt x="805074" y="1520145"/>
                  </a:lnTo>
                  <a:lnTo>
                    <a:pt x="803497" y="1516694"/>
                  </a:lnTo>
                  <a:lnTo>
                    <a:pt x="801920" y="1512978"/>
                  </a:lnTo>
                  <a:lnTo>
                    <a:pt x="800605" y="1509262"/>
                  </a:lnTo>
                  <a:lnTo>
                    <a:pt x="799554" y="1505546"/>
                  </a:lnTo>
                  <a:lnTo>
                    <a:pt x="798765" y="1501299"/>
                  </a:lnTo>
                  <a:lnTo>
                    <a:pt x="797977" y="1497317"/>
                  </a:lnTo>
                  <a:lnTo>
                    <a:pt x="797714" y="1493335"/>
                  </a:lnTo>
                  <a:lnTo>
                    <a:pt x="797188" y="1489088"/>
                  </a:lnTo>
                  <a:lnTo>
                    <a:pt x="796925" y="1485107"/>
                  </a:lnTo>
                  <a:lnTo>
                    <a:pt x="797188" y="1480594"/>
                  </a:lnTo>
                  <a:lnTo>
                    <a:pt x="797714" y="1476612"/>
                  </a:lnTo>
                  <a:lnTo>
                    <a:pt x="797977" y="1472365"/>
                  </a:lnTo>
                  <a:lnTo>
                    <a:pt x="798765" y="1468384"/>
                  </a:lnTo>
                  <a:lnTo>
                    <a:pt x="799554" y="1464667"/>
                  </a:lnTo>
                  <a:lnTo>
                    <a:pt x="800605" y="1460420"/>
                  </a:lnTo>
                  <a:lnTo>
                    <a:pt x="801920" y="1456704"/>
                  </a:lnTo>
                  <a:lnTo>
                    <a:pt x="803497" y="1452988"/>
                  </a:lnTo>
                  <a:lnTo>
                    <a:pt x="805074" y="1449537"/>
                  </a:lnTo>
                  <a:lnTo>
                    <a:pt x="806914" y="1446086"/>
                  </a:lnTo>
                  <a:lnTo>
                    <a:pt x="808754" y="1442636"/>
                  </a:lnTo>
                  <a:lnTo>
                    <a:pt x="810857" y="1439185"/>
                  </a:lnTo>
                  <a:lnTo>
                    <a:pt x="815589" y="1432814"/>
                  </a:lnTo>
                  <a:lnTo>
                    <a:pt x="820583" y="1427240"/>
                  </a:lnTo>
                  <a:lnTo>
                    <a:pt x="826629" y="1421931"/>
                  </a:lnTo>
                  <a:lnTo>
                    <a:pt x="832675" y="1417153"/>
                  </a:lnTo>
                  <a:lnTo>
                    <a:pt x="835829" y="1415030"/>
                  </a:lnTo>
                  <a:lnTo>
                    <a:pt x="839247" y="1412906"/>
                  </a:lnTo>
                  <a:lnTo>
                    <a:pt x="842664" y="1411048"/>
                  </a:lnTo>
                  <a:lnTo>
                    <a:pt x="846607" y="1409455"/>
                  </a:lnTo>
                  <a:lnTo>
                    <a:pt x="850287" y="1408393"/>
                  </a:lnTo>
                  <a:lnTo>
                    <a:pt x="853967" y="1406801"/>
                  </a:lnTo>
                  <a:lnTo>
                    <a:pt x="857647" y="1405739"/>
                  </a:lnTo>
                  <a:lnTo>
                    <a:pt x="861853" y="1404943"/>
                  </a:lnTo>
                  <a:lnTo>
                    <a:pt x="865796" y="1404146"/>
                  </a:lnTo>
                  <a:lnTo>
                    <a:pt x="869739" y="1403616"/>
                  </a:lnTo>
                  <a:lnTo>
                    <a:pt x="873945" y="1403350"/>
                  </a:lnTo>
                  <a:close/>
                  <a:moveTo>
                    <a:pt x="1480345" y="795338"/>
                  </a:moveTo>
                  <a:lnTo>
                    <a:pt x="1484857" y="795603"/>
                  </a:lnTo>
                  <a:lnTo>
                    <a:pt x="1488839" y="795869"/>
                  </a:lnTo>
                  <a:lnTo>
                    <a:pt x="1493086" y="796134"/>
                  </a:lnTo>
                  <a:lnTo>
                    <a:pt x="1497068" y="797196"/>
                  </a:lnTo>
                  <a:lnTo>
                    <a:pt x="1500784" y="797727"/>
                  </a:lnTo>
                  <a:lnTo>
                    <a:pt x="1505031" y="799054"/>
                  </a:lnTo>
                  <a:lnTo>
                    <a:pt x="1508747" y="800381"/>
                  </a:lnTo>
                  <a:lnTo>
                    <a:pt x="1512198" y="801974"/>
                  </a:lnTo>
                  <a:lnTo>
                    <a:pt x="1515914" y="803567"/>
                  </a:lnTo>
                  <a:lnTo>
                    <a:pt x="1519365" y="805425"/>
                  </a:lnTo>
                  <a:lnTo>
                    <a:pt x="1522816" y="807283"/>
                  </a:lnTo>
                  <a:lnTo>
                    <a:pt x="1526266" y="809406"/>
                  </a:lnTo>
                  <a:lnTo>
                    <a:pt x="1532637" y="814184"/>
                  </a:lnTo>
                  <a:lnTo>
                    <a:pt x="1538211" y="819228"/>
                  </a:lnTo>
                  <a:lnTo>
                    <a:pt x="1543520" y="825068"/>
                  </a:lnTo>
                  <a:lnTo>
                    <a:pt x="1548298" y="831438"/>
                  </a:lnTo>
                  <a:lnTo>
                    <a:pt x="1550422" y="834624"/>
                  </a:lnTo>
                  <a:lnTo>
                    <a:pt x="1552545" y="838074"/>
                  </a:lnTo>
                  <a:lnTo>
                    <a:pt x="1554403" y="841791"/>
                  </a:lnTo>
                  <a:lnTo>
                    <a:pt x="1555996" y="845241"/>
                  </a:lnTo>
                  <a:lnTo>
                    <a:pt x="1557589" y="848958"/>
                  </a:lnTo>
                  <a:lnTo>
                    <a:pt x="1558650" y="852939"/>
                  </a:lnTo>
                  <a:lnTo>
                    <a:pt x="1559712" y="856655"/>
                  </a:lnTo>
                  <a:lnTo>
                    <a:pt x="1560509" y="860637"/>
                  </a:lnTo>
                  <a:lnTo>
                    <a:pt x="1561305" y="864884"/>
                  </a:lnTo>
                  <a:lnTo>
                    <a:pt x="1561836" y="868866"/>
                  </a:lnTo>
                  <a:lnTo>
                    <a:pt x="1562101" y="872847"/>
                  </a:lnTo>
                  <a:lnTo>
                    <a:pt x="1562101" y="877094"/>
                  </a:lnTo>
                  <a:lnTo>
                    <a:pt x="1562101" y="881342"/>
                  </a:lnTo>
                  <a:lnTo>
                    <a:pt x="1561836" y="885589"/>
                  </a:lnTo>
                  <a:lnTo>
                    <a:pt x="1561305" y="889570"/>
                  </a:lnTo>
                  <a:lnTo>
                    <a:pt x="1560509" y="893817"/>
                  </a:lnTo>
                  <a:lnTo>
                    <a:pt x="1559712" y="897534"/>
                  </a:lnTo>
                  <a:lnTo>
                    <a:pt x="1558650" y="901515"/>
                  </a:lnTo>
                  <a:lnTo>
                    <a:pt x="1557589" y="905497"/>
                  </a:lnTo>
                  <a:lnTo>
                    <a:pt x="1555996" y="908948"/>
                  </a:lnTo>
                  <a:lnTo>
                    <a:pt x="1554403" y="912664"/>
                  </a:lnTo>
                  <a:lnTo>
                    <a:pt x="1552545" y="916115"/>
                  </a:lnTo>
                  <a:lnTo>
                    <a:pt x="1550422" y="919565"/>
                  </a:lnTo>
                  <a:lnTo>
                    <a:pt x="1548298" y="923016"/>
                  </a:lnTo>
                  <a:lnTo>
                    <a:pt x="1543520" y="929387"/>
                  </a:lnTo>
                  <a:lnTo>
                    <a:pt x="1538211" y="934961"/>
                  </a:lnTo>
                  <a:lnTo>
                    <a:pt x="1532637" y="940270"/>
                  </a:lnTo>
                  <a:lnTo>
                    <a:pt x="1526266" y="945048"/>
                  </a:lnTo>
                  <a:lnTo>
                    <a:pt x="1522816" y="947171"/>
                  </a:lnTo>
                  <a:lnTo>
                    <a:pt x="1519365" y="949030"/>
                  </a:lnTo>
                  <a:lnTo>
                    <a:pt x="1515914" y="950888"/>
                  </a:lnTo>
                  <a:lnTo>
                    <a:pt x="1512198" y="952480"/>
                  </a:lnTo>
                  <a:lnTo>
                    <a:pt x="1508747" y="953808"/>
                  </a:lnTo>
                  <a:lnTo>
                    <a:pt x="1505031" y="955400"/>
                  </a:lnTo>
                  <a:lnTo>
                    <a:pt x="1500784" y="956197"/>
                  </a:lnTo>
                  <a:lnTo>
                    <a:pt x="1497068" y="957258"/>
                  </a:lnTo>
                  <a:lnTo>
                    <a:pt x="1493086" y="957789"/>
                  </a:lnTo>
                  <a:lnTo>
                    <a:pt x="1488839" y="958586"/>
                  </a:lnTo>
                  <a:lnTo>
                    <a:pt x="1484857" y="958851"/>
                  </a:lnTo>
                  <a:lnTo>
                    <a:pt x="1480345" y="958851"/>
                  </a:lnTo>
                  <a:lnTo>
                    <a:pt x="1476363" y="958851"/>
                  </a:lnTo>
                  <a:lnTo>
                    <a:pt x="1472116" y="958586"/>
                  </a:lnTo>
                  <a:lnTo>
                    <a:pt x="1468134" y="957789"/>
                  </a:lnTo>
                  <a:lnTo>
                    <a:pt x="1464153" y="957258"/>
                  </a:lnTo>
                  <a:lnTo>
                    <a:pt x="1459906" y="956197"/>
                  </a:lnTo>
                  <a:lnTo>
                    <a:pt x="1456189" y="955400"/>
                  </a:lnTo>
                  <a:lnTo>
                    <a:pt x="1452473" y="953808"/>
                  </a:lnTo>
                  <a:lnTo>
                    <a:pt x="1448757" y="952480"/>
                  </a:lnTo>
                  <a:lnTo>
                    <a:pt x="1445306" y="950888"/>
                  </a:lnTo>
                  <a:lnTo>
                    <a:pt x="1441325" y="949030"/>
                  </a:lnTo>
                  <a:lnTo>
                    <a:pt x="1437874" y="947171"/>
                  </a:lnTo>
                  <a:lnTo>
                    <a:pt x="1434954" y="945048"/>
                  </a:lnTo>
                  <a:lnTo>
                    <a:pt x="1428583" y="940270"/>
                  </a:lnTo>
                  <a:lnTo>
                    <a:pt x="1422478" y="934961"/>
                  </a:lnTo>
                  <a:lnTo>
                    <a:pt x="1417435" y="929387"/>
                  </a:lnTo>
                  <a:lnTo>
                    <a:pt x="1412922" y="923016"/>
                  </a:lnTo>
                  <a:lnTo>
                    <a:pt x="1410533" y="919565"/>
                  </a:lnTo>
                  <a:lnTo>
                    <a:pt x="1408675" y="916115"/>
                  </a:lnTo>
                  <a:lnTo>
                    <a:pt x="1406817" y="912664"/>
                  </a:lnTo>
                  <a:lnTo>
                    <a:pt x="1405224" y="908948"/>
                  </a:lnTo>
                  <a:lnTo>
                    <a:pt x="1403632" y="905497"/>
                  </a:lnTo>
                  <a:lnTo>
                    <a:pt x="1402304" y="901515"/>
                  </a:lnTo>
                  <a:lnTo>
                    <a:pt x="1401243" y="897534"/>
                  </a:lnTo>
                  <a:lnTo>
                    <a:pt x="1400446" y="893817"/>
                  </a:lnTo>
                  <a:lnTo>
                    <a:pt x="1399650" y="889570"/>
                  </a:lnTo>
                  <a:lnTo>
                    <a:pt x="1399385" y="885589"/>
                  </a:lnTo>
                  <a:lnTo>
                    <a:pt x="1398854" y="881342"/>
                  </a:lnTo>
                  <a:lnTo>
                    <a:pt x="1398588" y="877094"/>
                  </a:lnTo>
                  <a:lnTo>
                    <a:pt x="1398854" y="872847"/>
                  </a:lnTo>
                  <a:lnTo>
                    <a:pt x="1399385" y="868866"/>
                  </a:lnTo>
                  <a:lnTo>
                    <a:pt x="1399650" y="864884"/>
                  </a:lnTo>
                  <a:lnTo>
                    <a:pt x="1400446" y="860637"/>
                  </a:lnTo>
                  <a:lnTo>
                    <a:pt x="1401243" y="856655"/>
                  </a:lnTo>
                  <a:lnTo>
                    <a:pt x="1402304" y="852939"/>
                  </a:lnTo>
                  <a:lnTo>
                    <a:pt x="1403632" y="848958"/>
                  </a:lnTo>
                  <a:lnTo>
                    <a:pt x="1405224" y="845241"/>
                  </a:lnTo>
                  <a:lnTo>
                    <a:pt x="1406817" y="841791"/>
                  </a:lnTo>
                  <a:lnTo>
                    <a:pt x="1408675" y="838074"/>
                  </a:lnTo>
                  <a:lnTo>
                    <a:pt x="1410533" y="834624"/>
                  </a:lnTo>
                  <a:lnTo>
                    <a:pt x="1412922" y="831438"/>
                  </a:lnTo>
                  <a:lnTo>
                    <a:pt x="1417435" y="825068"/>
                  </a:lnTo>
                  <a:lnTo>
                    <a:pt x="1422478" y="819228"/>
                  </a:lnTo>
                  <a:lnTo>
                    <a:pt x="1428583" y="814184"/>
                  </a:lnTo>
                  <a:lnTo>
                    <a:pt x="1434954" y="809406"/>
                  </a:lnTo>
                  <a:lnTo>
                    <a:pt x="1437874" y="807283"/>
                  </a:lnTo>
                  <a:lnTo>
                    <a:pt x="1441325" y="805425"/>
                  </a:lnTo>
                  <a:lnTo>
                    <a:pt x="1445306" y="803567"/>
                  </a:lnTo>
                  <a:lnTo>
                    <a:pt x="1448757" y="801974"/>
                  </a:lnTo>
                  <a:lnTo>
                    <a:pt x="1452473" y="800381"/>
                  </a:lnTo>
                  <a:lnTo>
                    <a:pt x="1456189" y="799054"/>
                  </a:lnTo>
                  <a:lnTo>
                    <a:pt x="1459906" y="797727"/>
                  </a:lnTo>
                  <a:lnTo>
                    <a:pt x="1464153" y="797196"/>
                  </a:lnTo>
                  <a:lnTo>
                    <a:pt x="1468134" y="796134"/>
                  </a:lnTo>
                  <a:lnTo>
                    <a:pt x="1472116" y="795869"/>
                  </a:lnTo>
                  <a:lnTo>
                    <a:pt x="1476363" y="795603"/>
                  </a:lnTo>
                  <a:lnTo>
                    <a:pt x="1480345" y="795338"/>
                  </a:lnTo>
                  <a:close/>
                  <a:moveTo>
                    <a:pt x="876984" y="177800"/>
                  </a:moveTo>
                  <a:lnTo>
                    <a:pt x="883326" y="178065"/>
                  </a:lnTo>
                  <a:lnTo>
                    <a:pt x="889669" y="179124"/>
                  </a:lnTo>
                  <a:lnTo>
                    <a:pt x="895482" y="180713"/>
                  </a:lnTo>
                  <a:lnTo>
                    <a:pt x="901032" y="182832"/>
                  </a:lnTo>
                  <a:lnTo>
                    <a:pt x="906581" y="185215"/>
                  </a:lnTo>
                  <a:lnTo>
                    <a:pt x="911867" y="188393"/>
                  </a:lnTo>
                  <a:lnTo>
                    <a:pt x="916359" y="191836"/>
                  </a:lnTo>
                  <a:lnTo>
                    <a:pt x="920851" y="196074"/>
                  </a:lnTo>
                  <a:lnTo>
                    <a:pt x="924815" y="200311"/>
                  </a:lnTo>
                  <a:lnTo>
                    <a:pt x="928251" y="205078"/>
                  </a:lnTo>
                  <a:lnTo>
                    <a:pt x="931422" y="210375"/>
                  </a:lnTo>
                  <a:lnTo>
                    <a:pt x="934065" y="215672"/>
                  </a:lnTo>
                  <a:lnTo>
                    <a:pt x="936179" y="221498"/>
                  </a:lnTo>
                  <a:lnTo>
                    <a:pt x="937764" y="227325"/>
                  </a:lnTo>
                  <a:lnTo>
                    <a:pt x="938821" y="233681"/>
                  </a:lnTo>
                  <a:lnTo>
                    <a:pt x="939086" y="240037"/>
                  </a:lnTo>
                  <a:lnTo>
                    <a:pt x="939086" y="766534"/>
                  </a:lnTo>
                  <a:lnTo>
                    <a:pt x="945956" y="770772"/>
                  </a:lnTo>
                  <a:lnTo>
                    <a:pt x="952827" y="775539"/>
                  </a:lnTo>
                  <a:lnTo>
                    <a:pt x="959169" y="780835"/>
                  </a:lnTo>
                  <a:lnTo>
                    <a:pt x="964983" y="786397"/>
                  </a:lnTo>
                  <a:lnTo>
                    <a:pt x="971061" y="792488"/>
                  </a:lnTo>
                  <a:lnTo>
                    <a:pt x="976082" y="798844"/>
                  </a:lnTo>
                  <a:lnTo>
                    <a:pt x="980839" y="805465"/>
                  </a:lnTo>
                  <a:lnTo>
                    <a:pt x="985331" y="812351"/>
                  </a:lnTo>
                  <a:lnTo>
                    <a:pt x="989295" y="819502"/>
                  </a:lnTo>
                  <a:lnTo>
                    <a:pt x="992995" y="826917"/>
                  </a:lnTo>
                  <a:lnTo>
                    <a:pt x="995902" y="834862"/>
                  </a:lnTo>
                  <a:lnTo>
                    <a:pt x="998545" y="843072"/>
                  </a:lnTo>
                  <a:lnTo>
                    <a:pt x="1000394" y="851282"/>
                  </a:lnTo>
                  <a:lnTo>
                    <a:pt x="1001980" y="859757"/>
                  </a:lnTo>
                  <a:lnTo>
                    <a:pt x="1002773" y="868497"/>
                  </a:lnTo>
                  <a:lnTo>
                    <a:pt x="1003301" y="877236"/>
                  </a:lnTo>
                  <a:lnTo>
                    <a:pt x="1002773" y="883857"/>
                  </a:lnTo>
                  <a:lnTo>
                    <a:pt x="1002244" y="889948"/>
                  </a:lnTo>
                  <a:lnTo>
                    <a:pt x="1001716" y="896569"/>
                  </a:lnTo>
                  <a:lnTo>
                    <a:pt x="1000394" y="902925"/>
                  </a:lnTo>
                  <a:lnTo>
                    <a:pt x="999073" y="909017"/>
                  </a:lnTo>
                  <a:lnTo>
                    <a:pt x="997223" y="915108"/>
                  </a:lnTo>
                  <a:lnTo>
                    <a:pt x="995373" y="921199"/>
                  </a:lnTo>
                  <a:lnTo>
                    <a:pt x="993259" y="926761"/>
                  </a:lnTo>
                  <a:lnTo>
                    <a:pt x="990352" y="932322"/>
                  </a:lnTo>
                  <a:lnTo>
                    <a:pt x="987445" y="938149"/>
                  </a:lnTo>
                  <a:lnTo>
                    <a:pt x="984803" y="943446"/>
                  </a:lnTo>
                  <a:lnTo>
                    <a:pt x="981367" y="948478"/>
                  </a:lnTo>
                  <a:lnTo>
                    <a:pt x="977932" y="953509"/>
                  </a:lnTo>
                  <a:lnTo>
                    <a:pt x="973968" y="958541"/>
                  </a:lnTo>
                  <a:lnTo>
                    <a:pt x="970004" y="962779"/>
                  </a:lnTo>
                  <a:lnTo>
                    <a:pt x="965512" y="967281"/>
                  </a:lnTo>
                  <a:lnTo>
                    <a:pt x="961284" y="971783"/>
                  </a:lnTo>
                  <a:lnTo>
                    <a:pt x="956527" y="975756"/>
                  </a:lnTo>
                  <a:lnTo>
                    <a:pt x="951770" y="979464"/>
                  </a:lnTo>
                  <a:lnTo>
                    <a:pt x="946749" y="982906"/>
                  </a:lnTo>
                  <a:lnTo>
                    <a:pt x="941728" y="986349"/>
                  </a:lnTo>
                  <a:lnTo>
                    <a:pt x="936443" y="989527"/>
                  </a:lnTo>
                  <a:lnTo>
                    <a:pt x="930893" y="992441"/>
                  </a:lnTo>
                  <a:lnTo>
                    <a:pt x="925344" y="994824"/>
                  </a:lnTo>
                  <a:lnTo>
                    <a:pt x="919530" y="996943"/>
                  </a:lnTo>
                  <a:lnTo>
                    <a:pt x="913716" y="999062"/>
                  </a:lnTo>
                  <a:lnTo>
                    <a:pt x="907374" y="1000915"/>
                  </a:lnTo>
                  <a:lnTo>
                    <a:pt x="901560" y="1001975"/>
                  </a:lnTo>
                  <a:lnTo>
                    <a:pt x="895218" y="1003299"/>
                  </a:lnTo>
                  <a:lnTo>
                    <a:pt x="888611" y="1004358"/>
                  </a:lnTo>
                  <a:lnTo>
                    <a:pt x="882269" y="1004623"/>
                  </a:lnTo>
                  <a:lnTo>
                    <a:pt x="875663" y="1004888"/>
                  </a:lnTo>
                  <a:lnTo>
                    <a:pt x="866678" y="1004623"/>
                  </a:lnTo>
                  <a:lnTo>
                    <a:pt x="857693" y="1003564"/>
                  </a:lnTo>
                  <a:lnTo>
                    <a:pt x="849236" y="1001975"/>
                  </a:lnTo>
                  <a:lnTo>
                    <a:pt x="840780" y="999856"/>
                  </a:lnTo>
                  <a:lnTo>
                    <a:pt x="832324" y="997473"/>
                  </a:lnTo>
                  <a:lnTo>
                    <a:pt x="824396" y="994030"/>
                  </a:lnTo>
                  <a:lnTo>
                    <a:pt x="816732" y="990587"/>
                  </a:lnTo>
                  <a:lnTo>
                    <a:pt x="809333" y="986084"/>
                  </a:lnTo>
                  <a:lnTo>
                    <a:pt x="802198" y="981317"/>
                  </a:lnTo>
                  <a:lnTo>
                    <a:pt x="795591" y="976286"/>
                  </a:lnTo>
                  <a:lnTo>
                    <a:pt x="788984" y="970724"/>
                  </a:lnTo>
                  <a:lnTo>
                    <a:pt x="783170" y="964633"/>
                  </a:lnTo>
                  <a:lnTo>
                    <a:pt x="777357" y="958541"/>
                  </a:lnTo>
                  <a:lnTo>
                    <a:pt x="772600" y="951920"/>
                  </a:lnTo>
                  <a:lnTo>
                    <a:pt x="767843" y="944770"/>
                  </a:lnTo>
                  <a:lnTo>
                    <a:pt x="763351" y="937354"/>
                  </a:lnTo>
                  <a:lnTo>
                    <a:pt x="413204" y="937354"/>
                  </a:lnTo>
                  <a:lnTo>
                    <a:pt x="406597" y="937090"/>
                  </a:lnTo>
                  <a:lnTo>
                    <a:pt x="400519" y="936295"/>
                  </a:lnTo>
                  <a:lnTo>
                    <a:pt x="394705" y="934706"/>
                  </a:lnTo>
                  <a:lnTo>
                    <a:pt x="388627" y="932322"/>
                  </a:lnTo>
                  <a:lnTo>
                    <a:pt x="383342" y="929939"/>
                  </a:lnTo>
                  <a:lnTo>
                    <a:pt x="378321" y="926761"/>
                  </a:lnTo>
                  <a:lnTo>
                    <a:pt x="373564" y="923053"/>
                  </a:lnTo>
                  <a:lnTo>
                    <a:pt x="368808" y="919345"/>
                  </a:lnTo>
                  <a:lnTo>
                    <a:pt x="365108" y="914843"/>
                  </a:lnTo>
                  <a:lnTo>
                    <a:pt x="361408" y="909811"/>
                  </a:lnTo>
                  <a:lnTo>
                    <a:pt x="358237" y="904779"/>
                  </a:lnTo>
                  <a:lnTo>
                    <a:pt x="355859" y="899483"/>
                  </a:lnTo>
                  <a:lnTo>
                    <a:pt x="353480" y="893921"/>
                  </a:lnTo>
                  <a:lnTo>
                    <a:pt x="352159" y="887830"/>
                  </a:lnTo>
                  <a:lnTo>
                    <a:pt x="351102" y="881474"/>
                  </a:lnTo>
                  <a:lnTo>
                    <a:pt x="350838" y="875382"/>
                  </a:lnTo>
                  <a:lnTo>
                    <a:pt x="351102" y="868761"/>
                  </a:lnTo>
                  <a:lnTo>
                    <a:pt x="352159" y="862670"/>
                  </a:lnTo>
                  <a:lnTo>
                    <a:pt x="353480" y="856844"/>
                  </a:lnTo>
                  <a:lnTo>
                    <a:pt x="355859" y="850752"/>
                  </a:lnTo>
                  <a:lnTo>
                    <a:pt x="358237" y="845456"/>
                  </a:lnTo>
                  <a:lnTo>
                    <a:pt x="361408" y="840424"/>
                  </a:lnTo>
                  <a:lnTo>
                    <a:pt x="365108" y="835392"/>
                  </a:lnTo>
                  <a:lnTo>
                    <a:pt x="368808" y="831154"/>
                  </a:lnTo>
                  <a:lnTo>
                    <a:pt x="373564" y="827447"/>
                  </a:lnTo>
                  <a:lnTo>
                    <a:pt x="378321" y="823474"/>
                  </a:lnTo>
                  <a:lnTo>
                    <a:pt x="383342" y="820296"/>
                  </a:lnTo>
                  <a:lnTo>
                    <a:pt x="388627" y="817913"/>
                  </a:lnTo>
                  <a:lnTo>
                    <a:pt x="394705" y="815794"/>
                  </a:lnTo>
                  <a:lnTo>
                    <a:pt x="400519" y="814205"/>
                  </a:lnTo>
                  <a:lnTo>
                    <a:pt x="406597" y="813146"/>
                  </a:lnTo>
                  <a:lnTo>
                    <a:pt x="413204" y="812881"/>
                  </a:lnTo>
                  <a:lnTo>
                    <a:pt x="765465" y="812881"/>
                  </a:lnTo>
                  <a:lnTo>
                    <a:pt x="770222" y="805730"/>
                  </a:lnTo>
                  <a:lnTo>
                    <a:pt x="775507" y="798579"/>
                  </a:lnTo>
                  <a:lnTo>
                    <a:pt x="780792" y="791959"/>
                  </a:lnTo>
                  <a:lnTo>
                    <a:pt x="786870" y="785602"/>
                  </a:lnTo>
                  <a:lnTo>
                    <a:pt x="793477" y="779511"/>
                  </a:lnTo>
                  <a:lnTo>
                    <a:pt x="800348" y="774214"/>
                  </a:lnTo>
                  <a:lnTo>
                    <a:pt x="807483" y="769183"/>
                  </a:lnTo>
                  <a:lnTo>
                    <a:pt x="815147" y="764945"/>
                  </a:lnTo>
                  <a:lnTo>
                    <a:pt x="815147" y="240037"/>
                  </a:lnTo>
                  <a:lnTo>
                    <a:pt x="815411" y="233681"/>
                  </a:lnTo>
                  <a:lnTo>
                    <a:pt x="816204" y="227325"/>
                  </a:lnTo>
                  <a:lnTo>
                    <a:pt x="817789" y="221498"/>
                  </a:lnTo>
                  <a:lnTo>
                    <a:pt x="819639" y="215672"/>
                  </a:lnTo>
                  <a:lnTo>
                    <a:pt x="822546" y="210375"/>
                  </a:lnTo>
                  <a:lnTo>
                    <a:pt x="825717" y="205078"/>
                  </a:lnTo>
                  <a:lnTo>
                    <a:pt x="829153" y="200311"/>
                  </a:lnTo>
                  <a:lnTo>
                    <a:pt x="833116" y="196074"/>
                  </a:lnTo>
                  <a:lnTo>
                    <a:pt x="837609" y="191836"/>
                  </a:lnTo>
                  <a:lnTo>
                    <a:pt x="842366" y="188393"/>
                  </a:lnTo>
                  <a:lnTo>
                    <a:pt x="847387" y="185215"/>
                  </a:lnTo>
                  <a:lnTo>
                    <a:pt x="852936" y="182832"/>
                  </a:lnTo>
                  <a:lnTo>
                    <a:pt x="858486" y="180713"/>
                  </a:lnTo>
                  <a:lnTo>
                    <a:pt x="864564" y="179124"/>
                  </a:lnTo>
                  <a:lnTo>
                    <a:pt x="870642" y="178065"/>
                  </a:lnTo>
                  <a:lnTo>
                    <a:pt x="876984" y="177800"/>
                  </a:lnTo>
                  <a:close/>
                  <a:moveTo>
                    <a:pt x="856991" y="124392"/>
                  </a:moveTo>
                  <a:lnTo>
                    <a:pt x="837683" y="125450"/>
                  </a:lnTo>
                  <a:lnTo>
                    <a:pt x="818374" y="126774"/>
                  </a:lnTo>
                  <a:lnTo>
                    <a:pt x="799594" y="128362"/>
                  </a:lnTo>
                  <a:lnTo>
                    <a:pt x="780550" y="130479"/>
                  </a:lnTo>
                  <a:lnTo>
                    <a:pt x="762034" y="132861"/>
                  </a:lnTo>
                  <a:lnTo>
                    <a:pt x="743255" y="136037"/>
                  </a:lnTo>
                  <a:lnTo>
                    <a:pt x="725004" y="139478"/>
                  </a:lnTo>
                  <a:lnTo>
                    <a:pt x="706489" y="143712"/>
                  </a:lnTo>
                  <a:lnTo>
                    <a:pt x="688502" y="147947"/>
                  </a:lnTo>
                  <a:lnTo>
                    <a:pt x="670516" y="152975"/>
                  </a:lnTo>
                  <a:lnTo>
                    <a:pt x="653059" y="158269"/>
                  </a:lnTo>
                  <a:lnTo>
                    <a:pt x="635337" y="164091"/>
                  </a:lnTo>
                  <a:lnTo>
                    <a:pt x="617880" y="169914"/>
                  </a:lnTo>
                  <a:lnTo>
                    <a:pt x="600687" y="176530"/>
                  </a:lnTo>
                  <a:lnTo>
                    <a:pt x="583759" y="183412"/>
                  </a:lnTo>
                  <a:lnTo>
                    <a:pt x="567095" y="191087"/>
                  </a:lnTo>
                  <a:lnTo>
                    <a:pt x="550432" y="198762"/>
                  </a:lnTo>
                  <a:lnTo>
                    <a:pt x="534297" y="206967"/>
                  </a:lnTo>
                  <a:lnTo>
                    <a:pt x="517898" y="215436"/>
                  </a:lnTo>
                  <a:lnTo>
                    <a:pt x="502292" y="224170"/>
                  </a:lnTo>
                  <a:lnTo>
                    <a:pt x="486686" y="233698"/>
                  </a:lnTo>
                  <a:lnTo>
                    <a:pt x="471345" y="242961"/>
                  </a:lnTo>
                  <a:lnTo>
                    <a:pt x="456268" y="253018"/>
                  </a:lnTo>
                  <a:lnTo>
                    <a:pt x="441192" y="263340"/>
                  </a:lnTo>
                  <a:lnTo>
                    <a:pt x="426379" y="274191"/>
                  </a:lnTo>
                  <a:lnTo>
                    <a:pt x="412361" y="285042"/>
                  </a:lnTo>
                  <a:lnTo>
                    <a:pt x="398342" y="296423"/>
                  </a:lnTo>
                  <a:lnTo>
                    <a:pt x="384588" y="308333"/>
                  </a:lnTo>
                  <a:lnTo>
                    <a:pt x="371098" y="320243"/>
                  </a:lnTo>
                  <a:lnTo>
                    <a:pt x="357608" y="332417"/>
                  </a:lnTo>
                  <a:lnTo>
                    <a:pt x="344648" y="344856"/>
                  </a:lnTo>
                  <a:lnTo>
                    <a:pt x="332216" y="358089"/>
                  </a:lnTo>
                  <a:lnTo>
                    <a:pt x="319784" y="371323"/>
                  </a:lnTo>
                  <a:lnTo>
                    <a:pt x="307617" y="384820"/>
                  </a:lnTo>
                  <a:lnTo>
                    <a:pt x="295979" y="398583"/>
                  </a:lnTo>
                  <a:lnTo>
                    <a:pt x="284870" y="412610"/>
                  </a:lnTo>
                  <a:lnTo>
                    <a:pt x="273761" y="427167"/>
                  </a:lnTo>
                  <a:lnTo>
                    <a:pt x="263181" y="441458"/>
                  </a:lnTo>
                  <a:lnTo>
                    <a:pt x="252865" y="456544"/>
                  </a:lnTo>
                  <a:lnTo>
                    <a:pt x="242814" y="471630"/>
                  </a:lnTo>
                  <a:lnTo>
                    <a:pt x="233027" y="486980"/>
                  </a:lnTo>
                  <a:lnTo>
                    <a:pt x="224034" y="502596"/>
                  </a:lnTo>
                  <a:lnTo>
                    <a:pt x="215041" y="518740"/>
                  </a:lnTo>
                  <a:lnTo>
                    <a:pt x="206577" y="534620"/>
                  </a:lnTo>
                  <a:lnTo>
                    <a:pt x="198377" y="551029"/>
                  </a:lnTo>
                  <a:lnTo>
                    <a:pt x="190707" y="567438"/>
                  </a:lnTo>
                  <a:lnTo>
                    <a:pt x="183301" y="584112"/>
                  </a:lnTo>
                  <a:lnTo>
                    <a:pt x="176424" y="601315"/>
                  </a:lnTo>
                  <a:lnTo>
                    <a:pt x="169811" y="618253"/>
                  </a:lnTo>
                  <a:lnTo>
                    <a:pt x="163992" y="635986"/>
                  </a:lnTo>
                  <a:lnTo>
                    <a:pt x="157908" y="653454"/>
                  </a:lnTo>
                  <a:lnTo>
                    <a:pt x="152883" y="670921"/>
                  </a:lnTo>
                  <a:lnTo>
                    <a:pt x="147857" y="689183"/>
                  </a:lnTo>
                  <a:lnTo>
                    <a:pt x="143625" y="707180"/>
                  </a:lnTo>
                  <a:lnTo>
                    <a:pt x="139393" y="725707"/>
                  </a:lnTo>
                  <a:lnTo>
                    <a:pt x="135955" y="743704"/>
                  </a:lnTo>
                  <a:lnTo>
                    <a:pt x="132781" y="762495"/>
                  </a:lnTo>
                  <a:lnTo>
                    <a:pt x="130400" y="781551"/>
                  </a:lnTo>
                  <a:lnTo>
                    <a:pt x="128019" y="800342"/>
                  </a:lnTo>
                  <a:lnTo>
                    <a:pt x="126168" y="819133"/>
                  </a:lnTo>
                  <a:lnTo>
                    <a:pt x="125110" y="838189"/>
                  </a:lnTo>
                  <a:lnTo>
                    <a:pt x="124316" y="857509"/>
                  </a:lnTo>
                  <a:lnTo>
                    <a:pt x="124052" y="877094"/>
                  </a:lnTo>
                  <a:lnTo>
                    <a:pt x="124316" y="896414"/>
                  </a:lnTo>
                  <a:lnTo>
                    <a:pt x="125110" y="915735"/>
                  </a:lnTo>
                  <a:lnTo>
                    <a:pt x="126168" y="934791"/>
                  </a:lnTo>
                  <a:lnTo>
                    <a:pt x="128019" y="953846"/>
                  </a:lnTo>
                  <a:lnTo>
                    <a:pt x="130400" y="972637"/>
                  </a:lnTo>
                  <a:lnTo>
                    <a:pt x="132781" y="991428"/>
                  </a:lnTo>
                  <a:lnTo>
                    <a:pt x="135955" y="1009955"/>
                  </a:lnTo>
                  <a:lnTo>
                    <a:pt x="139393" y="1028481"/>
                  </a:lnTo>
                  <a:lnTo>
                    <a:pt x="143625" y="1046743"/>
                  </a:lnTo>
                  <a:lnTo>
                    <a:pt x="147857" y="1065005"/>
                  </a:lnTo>
                  <a:lnTo>
                    <a:pt x="152883" y="1082737"/>
                  </a:lnTo>
                  <a:lnTo>
                    <a:pt x="157908" y="1100734"/>
                  </a:lnTo>
                  <a:lnTo>
                    <a:pt x="163992" y="1118202"/>
                  </a:lnTo>
                  <a:lnTo>
                    <a:pt x="169811" y="1135405"/>
                  </a:lnTo>
                  <a:lnTo>
                    <a:pt x="176424" y="1152608"/>
                  </a:lnTo>
                  <a:lnTo>
                    <a:pt x="183301" y="1169547"/>
                  </a:lnTo>
                  <a:lnTo>
                    <a:pt x="190707" y="1186485"/>
                  </a:lnTo>
                  <a:lnTo>
                    <a:pt x="198377" y="1203159"/>
                  </a:lnTo>
                  <a:lnTo>
                    <a:pt x="206577" y="1219568"/>
                  </a:lnTo>
                  <a:lnTo>
                    <a:pt x="215041" y="1235448"/>
                  </a:lnTo>
                  <a:lnTo>
                    <a:pt x="224034" y="1251592"/>
                  </a:lnTo>
                  <a:lnTo>
                    <a:pt x="233027" y="1267208"/>
                  </a:lnTo>
                  <a:lnTo>
                    <a:pt x="242814" y="1282558"/>
                  </a:lnTo>
                  <a:lnTo>
                    <a:pt x="252865" y="1297644"/>
                  </a:lnTo>
                  <a:lnTo>
                    <a:pt x="263181" y="1312200"/>
                  </a:lnTo>
                  <a:lnTo>
                    <a:pt x="273761" y="1327021"/>
                  </a:lnTo>
                  <a:lnTo>
                    <a:pt x="284870" y="1341578"/>
                  </a:lnTo>
                  <a:lnTo>
                    <a:pt x="295979" y="1355605"/>
                  </a:lnTo>
                  <a:lnTo>
                    <a:pt x="307617" y="1369368"/>
                  </a:lnTo>
                  <a:lnTo>
                    <a:pt x="319784" y="1382865"/>
                  </a:lnTo>
                  <a:lnTo>
                    <a:pt x="332216" y="1396099"/>
                  </a:lnTo>
                  <a:lnTo>
                    <a:pt x="344648" y="1408803"/>
                  </a:lnTo>
                  <a:lnTo>
                    <a:pt x="357608" y="1421771"/>
                  </a:lnTo>
                  <a:lnTo>
                    <a:pt x="371098" y="1433946"/>
                  </a:lnTo>
                  <a:lnTo>
                    <a:pt x="384588" y="1445855"/>
                  </a:lnTo>
                  <a:lnTo>
                    <a:pt x="398342" y="1457501"/>
                  </a:lnTo>
                  <a:lnTo>
                    <a:pt x="412361" y="1469146"/>
                  </a:lnTo>
                  <a:lnTo>
                    <a:pt x="426379" y="1479997"/>
                  </a:lnTo>
                  <a:lnTo>
                    <a:pt x="441192" y="1490848"/>
                  </a:lnTo>
                  <a:lnTo>
                    <a:pt x="456268" y="1501170"/>
                  </a:lnTo>
                  <a:lnTo>
                    <a:pt x="471345" y="1511227"/>
                  </a:lnTo>
                  <a:lnTo>
                    <a:pt x="486686" y="1520490"/>
                  </a:lnTo>
                  <a:lnTo>
                    <a:pt x="502292" y="1530018"/>
                  </a:lnTo>
                  <a:lnTo>
                    <a:pt x="517898" y="1538752"/>
                  </a:lnTo>
                  <a:lnTo>
                    <a:pt x="534297" y="1547221"/>
                  </a:lnTo>
                  <a:lnTo>
                    <a:pt x="550432" y="1555426"/>
                  </a:lnTo>
                  <a:lnTo>
                    <a:pt x="567095" y="1563101"/>
                  </a:lnTo>
                  <a:lnTo>
                    <a:pt x="583759" y="1570512"/>
                  </a:lnTo>
                  <a:lnTo>
                    <a:pt x="600687" y="1577393"/>
                  </a:lnTo>
                  <a:lnTo>
                    <a:pt x="617880" y="1583745"/>
                  </a:lnTo>
                  <a:lnTo>
                    <a:pt x="635337" y="1590097"/>
                  </a:lnTo>
                  <a:lnTo>
                    <a:pt x="653059" y="1595655"/>
                  </a:lnTo>
                  <a:lnTo>
                    <a:pt x="670516" y="1601213"/>
                  </a:lnTo>
                  <a:lnTo>
                    <a:pt x="688502" y="1605712"/>
                  </a:lnTo>
                  <a:lnTo>
                    <a:pt x="706489" y="1610476"/>
                  </a:lnTo>
                  <a:lnTo>
                    <a:pt x="725004" y="1614181"/>
                  </a:lnTo>
                  <a:lnTo>
                    <a:pt x="743255" y="1618151"/>
                  </a:lnTo>
                  <a:lnTo>
                    <a:pt x="762034" y="1620798"/>
                  </a:lnTo>
                  <a:lnTo>
                    <a:pt x="780550" y="1623709"/>
                  </a:lnTo>
                  <a:lnTo>
                    <a:pt x="799594" y="1625826"/>
                  </a:lnTo>
                  <a:lnTo>
                    <a:pt x="818374" y="1627414"/>
                  </a:lnTo>
                  <a:lnTo>
                    <a:pt x="837683" y="1628738"/>
                  </a:lnTo>
                  <a:lnTo>
                    <a:pt x="856991" y="1629267"/>
                  </a:lnTo>
                  <a:lnTo>
                    <a:pt x="876300" y="1629532"/>
                  </a:lnTo>
                  <a:lnTo>
                    <a:pt x="895873" y="1629267"/>
                  </a:lnTo>
                  <a:lnTo>
                    <a:pt x="914918" y="1628738"/>
                  </a:lnTo>
                  <a:lnTo>
                    <a:pt x="933962" y="1627414"/>
                  </a:lnTo>
                  <a:lnTo>
                    <a:pt x="953271" y="1625826"/>
                  </a:lnTo>
                  <a:lnTo>
                    <a:pt x="972050" y="1623709"/>
                  </a:lnTo>
                  <a:lnTo>
                    <a:pt x="990830" y="1620798"/>
                  </a:lnTo>
                  <a:lnTo>
                    <a:pt x="1009345" y="1618151"/>
                  </a:lnTo>
                  <a:lnTo>
                    <a:pt x="1027861" y="1614181"/>
                  </a:lnTo>
                  <a:lnTo>
                    <a:pt x="1045847" y="1610476"/>
                  </a:lnTo>
                  <a:lnTo>
                    <a:pt x="1064098" y="1605712"/>
                  </a:lnTo>
                  <a:lnTo>
                    <a:pt x="1082084" y="1601213"/>
                  </a:lnTo>
                  <a:lnTo>
                    <a:pt x="1099806" y="1595655"/>
                  </a:lnTo>
                  <a:lnTo>
                    <a:pt x="1117263" y="1590097"/>
                  </a:lnTo>
                  <a:lnTo>
                    <a:pt x="1134720" y="1583745"/>
                  </a:lnTo>
                  <a:lnTo>
                    <a:pt x="1151913" y="1577393"/>
                  </a:lnTo>
                  <a:lnTo>
                    <a:pt x="1168841" y="1570512"/>
                  </a:lnTo>
                  <a:lnTo>
                    <a:pt x="1185769" y="1563101"/>
                  </a:lnTo>
                  <a:lnTo>
                    <a:pt x="1201904" y="1555426"/>
                  </a:lnTo>
                  <a:lnTo>
                    <a:pt x="1218568" y="1547221"/>
                  </a:lnTo>
                  <a:lnTo>
                    <a:pt x="1234702" y="1538752"/>
                  </a:lnTo>
                  <a:lnTo>
                    <a:pt x="1250573" y="1530018"/>
                  </a:lnTo>
                  <a:lnTo>
                    <a:pt x="1265914" y="1520490"/>
                  </a:lnTo>
                  <a:lnTo>
                    <a:pt x="1281255" y="1511227"/>
                  </a:lnTo>
                  <a:lnTo>
                    <a:pt x="1296596" y="1501170"/>
                  </a:lnTo>
                  <a:lnTo>
                    <a:pt x="1311408" y="1490848"/>
                  </a:lnTo>
                  <a:lnTo>
                    <a:pt x="1325956" y="1479997"/>
                  </a:lnTo>
                  <a:lnTo>
                    <a:pt x="1340504" y="1469146"/>
                  </a:lnTo>
                  <a:lnTo>
                    <a:pt x="1354522" y="1457501"/>
                  </a:lnTo>
                  <a:lnTo>
                    <a:pt x="1368277" y="1445855"/>
                  </a:lnTo>
                  <a:lnTo>
                    <a:pt x="1381766" y="1433946"/>
                  </a:lnTo>
                  <a:lnTo>
                    <a:pt x="1394991" y="1421771"/>
                  </a:lnTo>
                  <a:lnTo>
                    <a:pt x="1407952" y="1408803"/>
                  </a:lnTo>
                  <a:lnTo>
                    <a:pt x="1420384" y="1396099"/>
                  </a:lnTo>
                  <a:lnTo>
                    <a:pt x="1432815" y="1382865"/>
                  </a:lnTo>
                  <a:lnTo>
                    <a:pt x="1444718" y="1369368"/>
                  </a:lnTo>
                  <a:lnTo>
                    <a:pt x="1456356" y="1355605"/>
                  </a:lnTo>
                  <a:lnTo>
                    <a:pt x="1467730" y="1341578"/>
                  </a:lnTo>
                  <a:lnTo>
                    <a:pt x="1479104" y="1327021"/>
                  </a:lnTo>
                  <a:lnTo>
                    <a:pt x="1489684" y="1312200"/>
                  </a:lnTo>
                  <a:lnTo>
                    <a:pt x="1499735" y="1297644"/>
                  </a:lnTo>
                  <a:lnTo>
                    <a:pt x="1509786" y="1282558"/>
                  </a:lnTo>
                  <a:lnTo>
                    <a:pt x="1519308" y="1267208"/>
                  </a:lnTo>
                  <a:lnTo>
                    <a:pt x="1528830" y="1251592"/>
                  </a:lnTo>
                  <a:lnTo>
                    <a:pt x="1537559" y="1235448"/>
                  </a:lnTo>
                  <a:lnTo>
                    <a:pt x="1546023" y="1219568"/>
                  </a:lnTo>
                  <a:lnTo>
                    <a:pt x="1554223" y="1203159"/>
                  </a:lnTo>
                  <a:lnTo>
                    <a:pt x="1561893" y="1186485"/>
                  </a:lnTo>
                  <a:lnTo>
                    <a:pt x="1569299" y="1169547"/>
                  </a:lnTo>
                  <a:lnTo>
                    <a:pt x="1576176" y="1152608"/>
                  </a:lnTo>
                  <a:lnTo>
                    <a:pt x="1582789" y="1135405"/>
                  </a:lnTo>
                  <a:lnTo>
                    <a:pt x="1588873" y="1118202"/>
                  </a:lnTo>
                  <a:lnTo>
                    <a:pt x="1594692" y="1100734"/>
                  </a:lnTo>
                  <a:lnTo>
                    <a:pt x="1599982" y="1082737"/>
                  </a:lnTo>
                  <a:lnTo>
                    <a:pt x="1604743" y="1065005"/>
                  </a:lnTo>
                  <a:lnTo>
                    <a:pt x="1608975" y="1046743"/>
                  </a:lnTo>
                  <a:lnTo>
                    <a:pt x="1613207" y="1028481"/>
                  </a:lnTo>
                  <a:lnTo>
                    <a:pt x="1616645" y="1009955"/>
                  </a:lnTo>
                  <a:lnTo>
                    <a:pt x="1619555" y="991428"/>
                  </a:lnTo>
                  <a:lnTo>
                    <a:pt x="1622464" y="972637"/>
                  </a:lnTo>
                  <a:lnTo>
                    <a:pt x="1624581" y="953846"/>
                  </a:lnTo>
                  <a:lnTo>
                    <a:pt x="1626168" y="934791"/>
                  </a:lnTo>
                  <a:lnTo>
                    <a:pt x="1627490" y="915735"/>
                  </a:lnTo>
                  <a:lnTo>
                    <a:pt x="1628019" y="896414"/>
                  </a:lnTo>
                  <a:lnTo>
                    <a:pt x="1628548" y="877094"/>
                  </a:lnTo>
                  <a:lnTo>
                    <a:pt x="1628019" y="857509"/>
                  </a:lnTo>
                  <a:lnTo>
                    <a:pt x="1627490" y="838189"/>
                  </a:lnTo>
                  <a:lnTo>
                    <a:pt x="1626168" y="819133"/>
                  </a:lnTo>
                  <a:lnTo>
                    <a:pt x="1624581" y="800342"/>
                  </a:lnTo>
                  <a:lnTo>
                    <a:pt x="1622464" y="781551"/>
                  </a:lnTo>
                  <a:lnTo>
                    <a:pt x="1619555" y="762495"/>
                  </a:lnTo>
                  <a:lnTo>
                    <a:pt x="1616645" y="743704"/>
                  </a:lnTo>
                  <a:lnTo>
                    <a:pt x="1613207" y="725707"/>
                  </a:lnTo>
                  <a:lnTo>
                    <a:pt x="1608975" y="707180"/>
                  </a:lnTo>
                  <a:lnTo>
                    <a:pt x="1604743" y="689183"/>
                  </a:lnTo>
                  <a:lnTo>
                    <a:pt x="1599982" y="670921"/>
                  </a:lnTo>
                  <a:lnTo>
                    <a:pt x="1594692" y="653454"/>
                  </a:lnTo>
                  <a:lnTo>
                    <a:pt x="1588873" y="635986"/>
                  </a:lnTo>
                  <a:lnTo>
                    <a:pt x="1582789" y="618253"/>
                  </a:lnTo>
                  <a:lnTo>
                    <a:pt x="1576176" y="601315"/>
                  </a:lnTo>
                  <a:lnTo>
                    <a:pt x="1569299" y="584112"/>
                  </a:lnTo>
                  <a:lnTo>
                    <a:pt x="1561893" y="567438"/>
                  </a:lnTo>
                  <a:lnTo>
                    <a:pt x="1554223" y="551029"/>
                  </a:lnTo>
                  <a:lnTo>
                    <a:pt x="1546023" y="534620"/>
                  </a:lnTo>
                  <a:lnTo>
                    <a:pt x="1537559" y="518740"/>
                  </a:lnTo>
                  <a:lnTo>
                    <a:pt x="1528830" y="502596"/>
                  </a:lnTo>
                  <a:lnTo>
                    <a:pt x="1519308" y="486980"/>
                  </a:lnTo>
                  <a:lnTo>
                    <a:pt x="1509786" y="471630"/>
                  </a:lnTo>
                  <a:lnTo>
                    <a:pt x="1499735" y="456544"/>
                  </a:lnTo>
                  <a:lnTo>
                    <a:pt x="1489684" y="441458"/>
                  </a:lnTo>
                  <a:lnTo>
                    <a:pt x="1479104" y="427167"/>
                  </a:lnTo>
                  <a:lnTo>
                    <a:pt x="1467730" y="412610"/>
                  </a:lnTo>
                  <a:lnTo>
                    <a:pt x="1456356" y="398583"/>
                  </a:lnTo>
                  <a:lnTo>
                    <a:pt x="1444718" y="384820"/>
                  </a:lnTo>
                  <a:lnTo>
                    <a:pt x="1432815" y="371323"/>
                  </a:lnTo>
                  <a:lnTo>
                    <a:pt x="1420384" y="358089"/>
                  </a:lnTo>
                  <a:lnTo>
                    <a:pt x="1407952" y="344856"/>
                  </a:lnTo>
                  <a:lnTo>
                    <a:pt x="1394991" y="332417"/>
                  </a:lnTo>
                  <a:lnTo>
                    <a:pt x="1381766" y="320243"/>
                  </a:lnTo>
                  <a:lnTo>
                    <a:pt x="1368277" y="308333"/>
                  </a:lnTo>
                  <a:lnTo>
                    <a:pt x="1354522" y="296423"/>
                  </a:lnTo>
                  <a:lnTo>
                    <a:pt x="1340504" y="285042"/>
                  </a:lnTo>
                  <a:lnTo>
                    <a:pt x="1325956" y="274191"/>
                  </a:lnTo>
                  <a:lnTo>
                    <a:pt x="1311408" y="263340"/>
                  </a:lnTo>
                  <a:lnTo>
                    <a:pt x="1296596" y="253018"/>
                  </a:lnTo>
                  <a:lnTo>
                    <a:pt x="1281255" y="242961"/>
                  </a:lnTo>
                  <a:lnTo>
                    <a:pt x="1265914" y="233698"/>
                  </a:lnTo>
                  <a:lnTo>
                    <a:pt x="1250573" y="224170"/>
                  </a:lnTo>
                  <a:lnTo>
                    <a:pt x="1234702" y="215436"/>
                  </a:lnTo>
                  <a:lnTo>
                    <a:pt x="1218568" y="206967"/>
                  </a:lnTo>
                  <a:lnTo>
                    <a:pt x="1201904" y="198762"/>
                  </a:lnTo>
                  <a:lnTo>
                    <a:pt x="1185769" y="191087"/>
                  </a:lnTo>
                  <a:lnTo>
                    <a:pt x="1168841" y="183412"/>
                  </a:lnTo>
                  <a:lnTo>
                    <a:pt x="1151913" y="176530"/>
                  </a:lnTo>
                  <a:lnTo>
                    <a:pt x="1134720" y="169914"/>
                  </a:lnTo>
                  <a:lnTo>
                    <a:pt x="1117263" y="164091"/>
                  </a:lnTo>
                  <a:lnTo>
                    <a:pt x="1099806" y="158269"/>
                  </a:lnTo>
                  <a:lnTo>
                    <a:pt x="1082084" y="152975"/>
                  </a:lnTo>
                  <a:lnTo>
                    <a:pt x="1064098" y="147947"/>
                  </a:lnTo>
                  <a:lnTo>
                    <a:pt x="1045847" y="143712"/>
                  </a:lnTo>
                  <a:lnTo>
                    <a:pt x="1027861" y="139478"/>
                  </a:lnTo>
                  <a:lnTo>
                    <a:pt x="1009345" y="136037"/>
                  </a:lnTo>
                  <a:lnTo>
                    <a:pt x="990830" y="132861"/>
                  </a:lnTo>
                  <a:lnTo>
                    <a:pt x="972050" y="130479"/>
                  </a:lnTo>
                  <a:lnTo>
                    <a:pt x="953271" y="128362"/>
                  </a:lnTo>
                  <a:lnTo>
                    <a:pt x="933962" y="126774"/>
                  </a:lnTo>
                  <a:lnTo>
                    <a:pt x="914918" y="125450"/>
                  </a:lnTo>
                  <a:lnTo>
                    <a:pt x="895873" y="124392"/>
                  </a:lnTo>
                  <a:lnTo>
                    <a:pt x="876300" y="124392"/>
                  </a:lnTo>
                  <a:lnTo>
                    <a:pt x="856991" y="124392"/>
                  </a:lnTo>
                  <a:close/>
                  <a:moveTo>
                    <a:pt x="876300" y="0"/>
                  </a:moveTo>
                  <a:lnTo>
                    <a:pt x="899048" y="265"/>
                  </a:lnTo>
                  <a:lnTo>
                    <a:pt x="921266" y="1323"/>
                  </a:lnTo>
                  <a:lnTo>
                    <a:pt x="943749" y="2382"/>
                  </a:lnTo>
                  <a:lnTo>
                    <a:pt x="965702" y="4764"/>
                  </a:lnTo>
                  <a:lnTo>
                    <a:pt x="987656" y="7146"/>
                  </a:lnTo>
                  <a:lnTo>
                    <a:pt x="1009610" y="10057"/>
                  </a:lnTo>
                  <a:lnTo>
                    <a:pt x="1031299" y="13763"/>
                  </a:lnTo>
                  <a:lnTo>
                    <a:pt x="1052724" y="17997"/>
                  </a:lnTo>
                  <a:lnTo>
                    <a:pt x="1074149" y="22496"/>
                  </a:lnTo>
                  <a:lnTo>
                    <a:pt x="1095045" y="27525"/>
                  </a:lnTo>
                  <a:lnTo>
                    <a:pt x="1115940" y="33348"/>
                  </a:lnTo>
                  <a:lnTo>
                    <a:pt x="1136572" y="39435"/>
                  </a:lnTo>
                  <a:lnTo>
                    <a:pt x="1157203" y="46051"/>
                  </a:lnTo>
                  <a:lnTo>
                    <a:pt x="1177305" y="53197"/>
                  </a:lnTo>
                  <a:lnTo>
                    <a:pt x="1197407" y="60873"/>
                  </a:lnTo>
                  <a:lnTo>
                    <a:pt x="1216981" y="69077"/>
                  </a:lnTo>
                  <a:lnTo>
                    <a:pt x="1236818" y="77811"/>
                  </a:lnTo>
                  <a:lnTo>
                    <a:pt x="1255863" y="86545"/>
                  </a:lnTo>
                  <a:lnTo>
                    <a:pt x="1274907" y="96337"/>
                  </a:lnTo>
                  <a:lnTo>
                    <a:pt x="1293687" y="105865"/>
                  </a:lnTo>
                  <a:lnTo>
                    <a:pt x="1312202" y="116452"/>
                  </a:lnTo>
                  <a:lnTo>
                    <a:pt x="1330453" y="127303"/>
                  </a:lnTo>
                  <a:lnTo>
                    <a:pt x="1348439" y="138154"/>
                  </a:lnTo>
                  <a:lnTo>
                    <a:pt x="1365896" y="149799"/>
                  </a:lnTo>
                  <a:lnTo>
                    <a:pt x="1383353" y="162239"/>
                  </a:lnTo>
                  <a:lnTo>
                    <a:pt x="1400282" y="174413"/>
                  </a:lnTo>
                  <a:lnTo>
                    <a:pt x="1416945" y="187117"/>
                  </a:lnTo>
                  <a:lnTo>
                    <a:pt x="1433609" y="200615"/>
                  </a:lnTo>
                  <a:lnTo>
                    <a:pt x="1449479" y="214113"/>
                  </a:lnTo>
                  <a:lnTo>
                    <a:pt x="1465085" y="228404"/>
                  </a:lnTo>
                  <a:lnTo>
                    <a:pt x="1480426" y="242432"/>
                  </a:lnTo>
                  <a:lnTo>
                    <a:pt x="1495503" y="257253"/>
                  </a:lnTo>
                  <a:lnTo>
                    <a:pt x="1510315" y="272074"/>
                  </a:lnTo>
                  <a:lnTo>
                    <a:pt x="1524863" y="287424"/>
                  </a:lnTo>
                  <a:lnTo>
                    <a:pt x="1538881" y="303569"/>
                  </a:lnTo>
                  <a:lnTo>
                    <a:pt x="1552371" y="319449"/>
                  </a:lnTo>
                  <a:lnTo>
                    <a:pt x="1565596" y="335858"/>
                  </a:lnTo>
                  <a:lnTo>
                    <a:pt x="1578292" y="352796"/>
                  </a:lnTo>
                  <a:lnTo>
                    <a:pt x="1590724" y="369735"/>
                  </a:lnTo>
                  <a:lnTo>
                    <a:pt x="1602627" y="386938"/>
                  </a:lnTo>
                  <a:lnTo>
                    <a:pt x="1614265" y="404935"/>
                  </a:lnTo>
                  <a:lnTo>
                    <a:pt x="1625639" y="422667"/>
                  </a:lnTo>
                  <a:lnTo>
                    <a:pt x="1636219" y="440929"/>
                  </a:lnTo>
                  <a:lnTo>
                    <a:pt x="1646534" y="459455"/>
                  </a:lnTo>
                  <a:lnTo>
                    <a:pt x="1656585" y="478247"/>
                  </a:lnTo>
                  <a:lnTo>
                    <a:pt x="1666108" y="497038"/>
                  </a:lnTo>
                  <a:lnTo>
                    <a:pt x="1675101" y="516358"/>
                  </a:lnTo>
                  <a:lnTo>
                    <a:pt x="1683565" y="535943"/>
                  </a:lnTo>
                  <a:lnTo>
                    <a:pt x="1691764" y="555528"/>
                  </a:lnTo>
                  <a:lnTo>
                    <a:pt x="1699170" y="575643"/>
                  </a:lnTo>
                  <a:lnTo>
                    <a:pt x="1706577" y="596022"/>
                  </a:lnTo>
                  <a:lnTo>
                    <a:pt x="1712925" y="616401"/>
                  </a:lnTo>
                  <a:lnTo>
                    <a:pt x="1719273" y="637309"/>
                  </a:lnTo>
                  <a:lnTo>
                    <a:pt x="1725092" y="658218"/>
                  </a:lnTo>
                  <a:lnTo>
                    <a:pt x="1730382" y="679126"/>
                  </a:lnTo>
                  <a:lnTo>
                    <a:pt x="1734614" y="700564"/>
                  </a:lnTo>
                  <a:lnTo>
                    <a:pt x="1739111" y="721737"/>
                  </a:lnTo>
                  <a:lnTo>
                    <a:pt x="1742549" y="743439"/>
                  </a:lnTo>
                  <a:lnTo>
                    <a:pt x="1745723" y="765406"/>
                  </a:lnTo>
                  <a:lnTo>
                    <a:pt x="1748104" y="787373"/>
                  </a:lnTo>
                  <a:lnTo>
                    <a:pt x="1749955" y="809605"/>
                  </a:lnTo>
                  <a:lnTo>
                    <a:pt x="1751542" y="831837"/>
                  </a:lnTo>
                  <a:lnTo>
                    <a:pt x="1752336" y="854598"/>
                  </a:lnTo>
                  <a:lnTo>
                    <a:pt x="1752600" y="877094"/>
                  </a:lnTo>
                  <a:lnTo>
                    <a:pt x="1752336" y="899590"/>
                  </a:lnTo>
                  <a:lnTo>
                    <a:pt x="1751542" y="922351"/>
                  </a:lnTo>
                  <a:lnTo>
                    <a:pt x="1749955" y="944583"/>
                  </a:lnTo>
                  <a:lnTo>
                    <a:pt x="1748104" y="966550"/>
                  </a:lnTo>
                  <a:lnTo>
                    <a:pt x="1745723" y="988782"/>
                  </a:lnTo>
                  <a:lnTo>
                    <a:pt x="1742549" y="1010220"/>
                  </a:lnTo>
                  <a:lnTo>
                    <a:pt x="1739111" y="1031922"/>
                  </a:lnTo>
                  <a:lnTo>
                    <a:pt x="1734614" y="1053624"/>
                  </a:lnTo>
                  <a:lnTo>
                    <a:pt x="1730382" y="1075062"/>
                  </a:lnTo>
                  <a:lnTo>
                    <a:pt x="1725092" y="1095970"/>
                  </a:lnTo>
                  <a:lnTo>
                    <a:pt x="1719273" y="1116879"/>
                  </a:lnTo>
                  <a:lnTo>
                    <a:pt x="1712925" y="1137523"/>
                  </a:lnTo>
                  <a:lnTo>
                    <a:pt x="1706577" y="1157902"/>
                  </a:lnTo>
                  <a:lnTo>
                    <a:pt x="1699170" y="1178016"/>
                  </a:lnTo>
                  <a:lnTo>
                    <a:pt x="1691764" y="1198130"/>
                  </a:lnTo>
                  <a:lnTo>
                    <a:pt x="1683565" y="1217980"/>
                  </a:lnTo>
                  <a:lnTo>
                    <a:pt x="1675101" y="1237565"/>
                  </a:lnTo>
                  <a:lnTo>
                    <a:pt x="1666108" y="1256886"/>
                  </a:lnTo>
                  <a:lnTo>
                    <a:pt x="1656585" y="1275941"/>
                  </a:lnTo>
                  <a:lnTo>
                    <a:pt x="1646534" y="1294733"/>
                  </a:lnTo>
                  <a:lnTo>
                    <a:pt x="1636219" y="1313259"/>
                  </a:lnTo>
                  <a:lnTo>
                    <a:pt x="1625639" y="1331521"/>
                  </a:lnTo>
                  <a:lnTo>
                    <a:pt x="1614265" y="1349253"/>
                  </a:lnTo>
                  <a:lnTo>
                    <a:pt x="1602627" y="1366986"/>
                  </a:lnTo>
                  <a:lnTo>
                    <a:pt x="1590724" y="1384453"/>
                  </a:lnTo>
                  <a:lnTo>
                    <a:pt x="1578292" y="1401392"/>
                  </a:lnTo>
                  <a:lnTo>
                    <a:pt x="1565596" y="1418066"/>
                  </a:lnTo>
                  <a:lnTo>
                    <a:pt x="1552371" y="1434475"/>
                  </a:lnTo>
                  <a:lnTo>
                    <a:pt x="1538881" y="1450619"/>
                  </a:lnTo>
                  <a:lnTo>
                    <a:pt x="1524863" y="1466234"/>
                  </a:lnTo>
                  <a:lnTo>
                    <a:pt x="1510315" y="1481585"/>
                  </a:lnTo>
                  <a:lnTo>
                    <a:pt x="1495503" y="1496671"/>
                  </a:lnTo>
                  <a:lnTo>
                    <a:pt x="1480426" y="1511492"/>
                  </a:lnTo>
                  <a:lnTo>
                    <a:pt x="1465085" y="1525784"/>
                  </a:lnTo>
                  <a:lnTo>
                    <a:pt x="1449479" y="1540075"/>
                  </a:lnTo>
                  <a:lnTo>
                    <a:pt x="1433609" y="1553573"/>
                  </a:lnTo>
                  <a:lnTo>
                    <a:pt x="1416945" y="1566542"/>
                  </a:lnTo>
                  <a:lnTo>
                    <a:pt x="1400282" y="1579510"/>
                  </a:lnTo>
                  <a:lnTo>
                    <a:pt x="1383353" y="1591949"/>
                  </a:lnTo>
                  <a:lnTo>
                    <a:pt x="1365896" y="1603859"/>
                  </a:lnTo>
                  <a:lnTo>
                    <a:pt x="1348439" y="1615505"/>
                  </a:lnTo>
                  <a:lnTo>
                    <a:pt x="1330453" y="1626885"/>
                  </a:lnTo>
                  <a:lnTo>
                    <a:pt x="1312202" y="1637472"/>
                  </a:lnTo>
                  <a:lnTo>
                    <a:pt x="1293687" y="1647793"/>
                  </a:lnTo>
                  <a:lnTo>
                    <a:pt x="1274907" y="1657851"/>
                  </a:lnTo>
                  <a:lnTo>
                    <a:pt x="1255863" y="1667379"/>
                  </a:lnTo>
                  <a:lnTo>
                    <a:pt x="1236818" y="1676377"/>
                  </a:lnTo>
                  <a:lnTo>
                    <a:pt x="1216981" y="1684846"/>
                  </a:lnTo>
                  <a:lnTo>
                    <a:pt x="1197407" y="1693051"/>
                  </a:lnTo>
                  <a:lnTo>
                    <a:pt x="1177305" y="1700726"/>
                  </a:lnTo>
                  <a:lnTo>
                    <a:pt x="1157203" y="1707607"/>
                  </a:lnTo>
                  <a:lnTo>
                    <a:pt x="1136572" y="1714753"/>
                  </a:lnTo>
                  <a:lnTo>
                    <a:pt x="1115940" y="1720576"/>
                  </a:lnTo>
                  <a:lnTo>
                    <a:pt x="1095045" y="1726134"/>
                  </a:lnTo>
                  <a:lnTo>
                    <a:pt x="1074149" y="1731427"/>
                  </a:lnTo>
                  <a:lnTo>
                    <a:pt x="1052724" y="1736191"/>
                  </a:lnTo>
                  <a:lnTo>
                    <a:pt x="1031299" y="1740426"/>
                  </a:lnTo>
                  <a:lnTo>
                    <a:pt x="1009610" y="1743866"/>
                  </a:lnTo>
                  <a:lnTo>
                    <a:pt x="987656" y="1747042"/>
                  </a:lnTo>
                  <a:lnTo>
                    <a:pt x="965702" y="1749424"/>
                  </a:lnTo>
                  <a:lnTo>
                    <a:pt x="943749" y="1751277"/>
                  </a:lnTo>
                  <a:lnTo>
                    <a:pt x="921266" y="1752865"/>
                  </a:lnTo>
                  <a:lnTo>
                    <a:pt x="899048" y="1753923"/>
                  </a:lnTo>
                  <a:lnTo>
                    <a:pt x="876300" y="1754188"/>
                  </a:lnTo>
                  <a:lnTo>
                    <a:pt x="853817" y="1753923"/>
                  </a:lnTo>
                  <a:lnTo>
                    <a:pt x="831335" y="1752865"/>
                  </a:lnTo>
                  <a:lnTo>
                    <a:pt x="809116" y="1751277"/>
                  </a:lnTo>
                  <a:lnTo>
                    <a:pt x="786898" y="1749424"/>
                  </a:lnTo>
                  <a:lnTo>
                    <a:pt x="764944" y="1747042"/>
                  </a:lnTo>
                  <a:lnTo>
                    <a:pt x="742990" y="1743866"/>
                  </a:lnTo>
                  <a:lnTo>
                    <a:pt x="721301" y="1740426"/>
                  </a:lnTo>
                  <a:lnTo>
                    <a:pt x="699876" y="1736191"/>
                  </a:lnTo>
                  <a:lnTo>
                    <a:pt x="678716" y="1731427"/>
                  </a:lnTo>
                  <a:lnTo>
                    <a:pt x="657820" y="1726134"/>
                  </a:lnTo>
                  <a:lnTo>
                    <a:pt x="636660" y="1720576"/>
                  </a:lnTo>
                  <a:lnTo>
                    <a:pt x="616028" y="1714753"/>
                  </a:lnTo>
                  <a:lnTo>
                    <a:pt x="595662" y="1707607"/>
                  </a:lnTo>
                  <a:lnTo>
                    <a:pt x="575295" y="1700726"/>
                  </a:lnTo>
                  <a:lnTo>
                    <a:pt x="555193" y="1693051"/>
                  </a:lnTo>
                  <a:lnTo>
                    <a:pt x="535619" y="1684846"/>
                  </a:lnTo>
                  <a:lnTo>
                    <a:pt x="516046" y="1676377"/>
                  </a:lnTo>
                  <a:lnTo>
                    <a:pt x="496737" y="1667379"/>
                  </a:lnTo>
                  <a:lnTo>
                    <a:pt x="477958" y="1657851"/>
                  </a:lnTo>
                  <a:lnTo>
                    <a:pt x="458913" y="1647793"/>
                  </a:lnTo>
                  <a:lnTo>
                    <a:pt x="440663" y="1637472"/>
                  </a:lnTo>
                  <a:lnTo>
                    <a:pt x="422412" y="1626885"/>
                  </a:lnTo>
                  <a:lnTo>
                    <a:pt x="404161" y="1615505"/>
                  </a:lnTo>
                  <a:lnTo>
                    <a:pt x="386704" y="1603859"/>
                  </a:lnTo>
                  <a:lnTo>
                    <a:pt x="369511" y="1591949"/>
                  </a:lnTo>
                  <a:lnTo>
                    <a:pt x="352318" y="1579510"/>
                  </a:lnTo>
                  <a:lnTo>
                    <a:pt x="335655" y="1566542"/>
                  </a:lnTo>
                  <a:lnTo>
                    <a:pt x="319255" y="1553573"/>
                  </a:lnTo>
                  <a:lnTo>
                    <a:pt x="303121" y="1540075"/>
                  </a:lnTo>
                  <a:lnTo>
                    <a:pt x="287251" y="1525784"/>
                  </a:lnTo>
                  <a:lnTo>
                    <a:pt x="271909" y="1511492"/>
                  </a:lnTo>
                  <a:lnTo>
                    <a:pt x="256833" y="1496671"/>
                  </a:lnTo>
                  <a:lnTo>
                    <a:pt x="242285" y="1481585"/>
                  </a:lnTo>
                  <a:lnTo>
                    <a:pt x="227737" y="1466234"/>
                  </a:lnTo>
                  <a:lnTo>
                    <a:pt x="213983" y="1450619"/>
                  </a:lnTo>
                  <a:lnTo>
                    <a:pt x="200229" y="1434475"/>
                  </a:lnTo>
                  <a:lnTo>
                    <a:pt x="187004" y="1418066"/>
                  </a:lnTo>
                  <a:lnTo>
                    <a:pt x="174308" y="1401392"/>
                  </a:lnTo>
                  <a:lnTo>
                    <a:pt x="161876" y="1384453"/>
                  </a:lnTo>
                  <a:lnTo>
                    <a:pt x="149709" y="1366986"/>
                  </a:lnTo>
                  <a:lnTo>
                    <a:pt x="138071" y="1349253"/>
                  </a:lnTo>
                  <a:lnTo>
                    <a:pt x="126961" y="1331521"/>
                  </a:lnTo>
                  <a:lnTo>
                    <a:pt x="116117" y="1313259"/>
                  </a:lnTo>
                  <a:lnTo>
                    <a:pt x="105801" y="1294733"/>
                  </a:lnTo>
                  <a:lnTo>
                    <a:pt x="95750" y="1275941"/>
                  </a:lnTo>
                  <a:lnTo>
                    <a:pt x="86492" y="1256886"/>
                  </a:lnTo>
                  <a:lnTo>
                    <a:pt x="77499" y="1237565"/>
                  </a:lnTo>
                  <a:lnTo>
                    <a:pt x="69035" y="1217980"/>
                  </a:lnTo>
                  <a:lnTo>
                    <a:pt x="60836" y="1198130"/>
                  </a:lnTo>
                  <a:lnTo>
                    <a:pt x="53165" y="1178016"/>
                  </a:lnTo>
                  <a:lnTo>
                    <a:pt x="46023" y="1157902"/>
                  </a:lnTo>
                  <a:lnTo>
                    <a:pt x="39411" y="1137523"/>
                  </a:lnTo>
                  <a:lnTo>
                    <a:pt x="33327" y="1116879"/>
                  </a:lnTo>
                  <a:lnTo>
                    <a:pt x="27508" y="1095970"/>
                  </a:lnTo>
                  <a:lnTo>
                    <a:pt x="22483" y="1075062"/>
                  </a:lnTo>
                  <a:lnTo>
                    <a:pt x="17721" y="1053624"/>
                  </a:lnTo>
                  <a:lnTo>
                    <a:pt x="13754" y="1031922"/>
                  </a:lnTo>
                  <a:lnTo>
                    <a:pt x="10051" y="1010220"/>
                  </a:lnTo>
                  <a:lnTo>
                    <a:pt x="6877" y="988782"/>
                  </a:lnTo>
                  <a:lnTo>
                    <a:pt x="4496" y="966550"/>
                  </a:lnTo>
                  <a:lnTo>
                    <a:pt x="2380" y="944583"/>
                  </a:lnTo>
                  <a:lnTo>
                    <a:pt x="1322" y="922351"/>
                  </a:lnTo>
                  <a:lnTo>
                    <a:pt x="264" y="899590"/>
                  </a:lnTo>
                  <a:lnTo>
                    <a:pt x="0" y="877094"/>
                  </a:lnTo>
                  <a:lnTo>
                    <a:pt x="264" y="854598"/>
                  </a:lnTo>
                  <a:lnTo>
                    <a:pt x="1322" y="831837"/>
                  </a:lnTo>
                  <a:lnTo>
                    <a:pt x="2380" y="809605"/>
                  </a:lnTo>
                  <a:lnTo>
                    <a:pt x="4496" y="787373"/>
                  </a:lnTo>
                  <a:lnTo>
                    <a:pt x="6877" y="765406"/>
                  </a:lnTo>
                  <a:lnTo>
                    <a:pt x="10051" y="743439"/>
                  </a:lnTo>
                  <a:lnTo>
                    <a:pt x="13754" y="721737"/>
                  </a:lnTo>
                  <a:lnTo>
                    <a:pt x="17721" y="700564"/>
                  </a:lnTo>
                  <a:lnTo>
                    <a:pt x="22483" y="679126"/>
                  </a:lnTo>
                  <a:lnTo>
                    <a:pt x="27508" y="658218"/>
                  </a:lnTo>
                  <a:lnTo>
                    <a:pt x="33327" y="637309"/>
                  </a:lnTo>
                  <a:lnTo>
                    <a:pt x="39411" y="616401"/>
                  </a:lnTo>
                  <a:lnTo>
                    <a:pt x="46023" y="596022"/>
                  </a:lnTo>
                  <a:lnTo>
                    <a:pt x="53165" y="575643"/>
                  </a:lnTo>
                  <a:lnTo>
                    <a:pt x="60836" y="555528"/>
                  </a:lnTo>
                  <a:lnTo>
                    <a:pt x="69035" y="535943"/>
                  </a:lnTo>
                  <a:lnTo>
                    <a:pt x="77499" y="516358"/>
                  </a:lnTo>
                  <a:lnTo>
                    <a:pt x="86492" y="497038"/>
                  </a:lnTo>
                  <a:lnTo>
                    <a:pt x="95750" y="478247"/>
                  </a:lnTo>
                  <a:lnTo>
                    <a:pt x="105801" y="459455"/>
                  </a:lnTo>
                  <a:lnTo>
                    <a:pt x="116117" y="440929"/>
                  </a:lnTo>
                  <a:lnTo>
                    <a:pt x="126961" y="422667"/>
                  </a:lnTo>
                  <a:lnTo>
                    <a:pt x="138071" y="404935"/>
                  </a:lnTo>
                  <a:lnTo>
                    <a:pt x="149709" y="386938"/>
                  </a:lnTo>
                  <a:lnTo>
                    <a:pt x="161876" y="369735"/>
                  </a:lnTo>
                  <a:lnTo>
                    <a:pt x="174308" y="352796"/>
                  </a:lnTo>
                  <a:lnTo>
                    <a:pt x="187004" y="335858"/>
                  </a:lnTo>
                  <a:lnTo>
                    <a:pt x="200229" y="319449"/>
                  </a:lnTo>
                  <a:lnTo>
                    <a:pt x="213983" y="303569"/>
                  </a:lnTo>
                  <a:lnTo>
                    <a:pt x="227737" y="287424"/>
                  </a:lnTo>
                  <a:lnTo>
                    <a:pt x="242285" y="272074"/>
                  </a:lnTo>
                  <a:lnTo>
                    <a:pt x="256833" y="257253"/>
                  </a:lnTo>
                  <a:lnTo>
                    <a:pt x="271909" y="242432"/>
                  </a:lnTo>
                  <a:lnTo>
                    <a:pt x="287251" y="228404"/>
                  </a:lnTo>
                  <a:lnTo>
                    <a:pt x="303121" y="214113"/>
                  </a:lnTo>
                  <a:lnTo>
                    <a:pt x="319255" y="200615"/>
                  </a:lnTo>
                  <a:lnTo>
                    <a:pt x="335655" y="187117"/>
                  </a:lnTo>
                  <a:lnTo>
                    <a:pt x="352318" y="174413"/>
                  </a:lnTo>
                  <a:lnTo>
                    <a:pt x="369511" y="162239"/>
                  </a:lnTo>
                  <a:lnTo>
                    <a:pt x="386704" y="149799"/>
                  </a:lnTo>
                  <a:lnTo>
                    <a:pt x="404161" y="138154"/>
                  </a:lnTo>
                  <a:lnTo>
                    <a:pt x="422412" y="127303"/>
                  </a:lnTo>
                  <a:lnTo>
                    <a:pt x="440663" y="116452"/>
                  </a:lnTo>
                  <a:lnTo>
                    <a:pt x="458913" y="105865"/>
                  </a:lnTo>
                  <a:lnTo>
                    <a:pt x="477958" y="96337"/>
                  </a:lnTo>
                  <a:lnTo>
                    <a:pt x="496737" y="86545"/>
                  </a:lnTo>
                  <a:lnTo>
                    <a:pt x="516046" y="77811"/>
                  </a:lnTo>
                  <a:lnTo>
                    <a:pt x="535619" y="69077"/>
                  </a:lnTo>
                  <a:lnTo>
                    <a:pt x="555193" y="60873"/>
                  </a:lnTo>
                  <a:lnTo>
                    <a:pt x="575295" y="53197"/>
                  </a:lnTo>
                  <a:lnTo>
                    <a:pt x="595662" y="46051"/>
                  </a:lnTo>
                  <a:lnTo>
                    <a:pt x="616028" y="39435"/>
                  </a:lnTo>
                  <a:lnTo>
                    <a:pt x="636660" y="33348"/>
                  </a:lnTo>
                  <a:lnTo>
                    <a:pt x="657820" y="27525"/>
                  </a:lnTo>
                  <a:lnTo>
                    <a:pt x="678716" y="22496"/>
                  </a:lnTo>
                  <a:lnTo>
                    <a:pt x="699876" y="17997"/>
                  </a:lnTo>
                  <a:lnTo>
                    <a:pt x="721301" y="13763"/>
                  </a:lnTo>
                  <a:lnTo>
                    <a:pt x="742990" y="10057"/>
                  </a:lnTo>
                  <a:lnTo>
                    <a:pt x="764944" y="7146"/>
                  </a:lnTo>
                  <a:lnTo>
                    <a:pt x="786898" y="4764"/>
                  </a:lnTo>
                  <a:lnTo>
                    <a:pt x="809116" y="2382"/>
                  </a:lnTo>
                  <a:lnTo>
                    <a:pt x="831335" y="1323"/>
                  </a:lnTo>
                  <a:lnTo>
                    <a:pt x="853817" y="26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46880" y="1149809"/>
            <a:ext cx="3401218" cy="300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虚拟现实的</a:t>
            </a:r>
            <a:r>
              <a:rPr lang="zh-CN" altLang="en-US" sz="1600" b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特征</a:t>
            </a: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：</a:t>
            </a:r>
          </a:p>
          <a:p>
            <a:pPr indent="457200" algn="l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沉浸性</a:t>
            </a:r>
            <a:r>
              <a:rPr lang="en-US" altLang="zh-CN" sz="16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(Immersion):</a:t>
            </a: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在虚拟现实环境中观看气候变化视频，学生的临场感、感兴趣程度以及喜爱度更高</a:t>
            </a:r>
            <a:r>
              <a:rPr lang="en-US" altLang="zh-CN" sz="16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 </a:t>
            </a:r>
            <a:r>
              <a:rPr lang="en-US" altLang="zh-CN" sz="1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</a:t>
            </a:r>
            <a:r>
              <a:rPr lang="en-US" altLang="zh-CN" sz="1400" dirty="0" err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Makransky</a:t>
            </a:r>
            <a:r>
              <a:rPr lang="en-US" altLang="zh-CN" sz="1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2022)</a:t>
            </a: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。</a:t>
            </a:r>
            <a:endParaRPr lang="en-US" altLang="zh-CN" sz="16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457200" algn="just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交互性</a:t>
            </a:r>
            <a:r>
              <a:rPr lang="en-US" altLang="zh-CN" sz="16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(Interaction):</a:t>
            </a: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被试通过书面翻译和现实场景视频学习新词汇时，激活不同的大脑区域</a:t>
            </a:r>
            <a:r>
              <a:rPr lang="en-US" altLang="zh-CN" sz="14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</a:t>
            </a:r>
            <a:r>
              <a:rPr lang="en-US" altLang="zh-CN" sz="1400" dirty="0" err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Jeong</a:t>
            </a:r>
            <a:r>
              <a:rPr lang="en-US" altLang="zh-CN" sz="14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2010)</a:t>
            </a: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79694" y="3227844"/>
            <a:ext cx="2925019" cy="1153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词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词环境和虚拟现实环境相比，单语者在虚拟现实环境中的表现更好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(Li, 2019)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764B66-0237-46A1-FC93-380D646FE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693" y="1149809"/>
            <a:ext cx="2925020" cy="20004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当前研究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6880" y="1441365"/>
            <a:ext cx="3208206" cy="2666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具身认知</a:t>
            </a:r>
            <a:r>
              <a:rPr lang="en-US" altLang="zh-CN" sz="1600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Embodied cognition</a:t>
            </a:r>
            <a:r>
              <a:rPr lang="en-US" altLang="zh-CN" sz="16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1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理论</a:t>
            </a: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  <a:r>
              <a:rPr lang="zh-CN" altLang="en-US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生理体验与心理状态之间有着强烈的联系</a:t>
            </a:r>
            <a:r>
              <a:rPr lang="zh-CN" altLang="en-US" sz="1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</a:t>
            </a:r>
            <a:r>
              <a:rPr lang="en-US" altLang="zh-CN" sz="1400" dirty="0" err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Barsalou</a:t>
            </a:r>
            <a:r>
              <a:rPr lang="zh-CN" altLang="en-US" sz="1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lang="en-US" altLang="zh-CN" sz="1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2005</a:t>
            </a:r>
            <a:r>
              <a:rPr lang="zh-CN" altLang="en-US" sz="1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r>
              <a:rPr lang="en-US" altLang="zh-CN" sz="1600" kern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altLang="zh-CN" sz="1600" kern="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</a:t>
            </a:r>
            <a:r>
              <a:rPr lang="zh-CN" altLang="en-US" sz="1600" kern="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有研究</a:t>
            </a:r>
            <a:r>
              <a:rPr lang="zh-CN" altLang="zh-CN" sz="1600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使用功能磁共振成像手段研究</a:t>
            </a:r>
            <a:r>
              <a:rPr lang="en-US" altLang="zh-CN" sz="1600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1600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抓握</a:t>
            </a:r>
            <a:r>
              <a:rPr lang="en-US" altLang="zh-CN" sz="1600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1600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概念。发现想象中的抓握和实际的抓握动作使用的是同样的神经机制</a:t>
            </a:r>
            <a:r>
              <a:rPr lang="en-US" altLang="zh-CN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Gallese,2005</a:t>
            </a:r>
            <a:r>
              <a:rPr lang="en-US" altLang="zh-CN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6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88915" y="1167765"/>
            <a:ext cx="3264685" cy="3378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     认知负荷</a:t>
            </a:r>
            <a:r>
              <a:rPr lang="en-US" altLang="zh-CN" sz="16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</a:t>
            </a:r>
            <a:r>
              <a:rPr lang="en-US" altLang="zh-CN" sz="1600" dirty="0" err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cogntive</a:t>
            </a:r>
            <a:r>
              <a:rPr lang="en-US" altLang="zh-CN" sz="16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load)</a:t>
            </a:r>
            <a:r>
              <a:rPr lang="zh-CN" altLang="en-US" sz="1600" b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理论：</a:t>
            </a: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认为过高的工作记忆负荷会减少用于存储“加工权限”的认知资源</a:t>
            </a:r>
            <a:r>
              <a:rPr lang="en-US" altLang="zh-CN" sz="16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</a:t>
            </a: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从而使得对分心刺激的加工得不到有效地抑制</a:t>
            </a:r>
            <a:r>
              <a:rPr lang="en-US" altLang="zh-CN" sz="14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</a:t>
            </a:r>
            <a:r>
              <a:rPr lang="en-US" altLang="zh-CN" sz="1400" dirty="0" err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Lavie</a:t>
            </a:r>
            <a:r>
              <a:rPr lang="en-US" altLang="zh-CN" sz="14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2011)</a:t>
            </a:r>
            <a:r>
              <a:rPr lang="zh-CN" altLang="en-US" sz="16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endParaRPr lang="en-US" altLang="zh-CN" sz="1600" dirty="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charset="0"/>
                <a:sym typeface="+mn-ea"/>
              </a:rPr>
              <a:t>        在语言学习领域，有研究发现虚拟现实环境与传统图词环境的学习效果没有差异</a:t>
            </a:r>
            <a:r>
              <a:rPr lang="en-US" altLang="zh-CN" sz="1400" dirty="0">
                <a:latin typeface="Times New Roman" panose="02020603050405020304" charset="0"/>
                <a:sym typeface="+mn-ea"/>
              </a:rPr>
              <a:t>(Lan, 2015)</a:t>
            </a:r>
            <a:r>
              <a:rPr lang="zh-CN" altLang="en-US" sz="1600" dirty="0">
                <a:latin typeface="Times New Roman" panose="02020603050405020304" charset="0"/>
                <a:sym typeface="+mn-ea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1600" dirty="0"/>
          </a:p>
        </p:txBody>
      </p:sp>
      <p:sp>
        <p:nvSpPr>
          <p:cNvPr id="4" name="文本框 3"/>
          <p:cNvSpPr txBox="1"/>
          <p:nvPr/>
        </p:nvSpPr>
        <p:spPr>
          <a:xfrm>
            <a:off x="4072235" y="2521340"/>
            <a:ext cx="919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VS</a:t>
            </a:r>
            <a:endParaRPr lang="zh-CN" altLang="en-US" sz="4000" b="1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12824" y="2187575"/>
            <a:ext cx="24282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方正兰亭细黑_GBK" pitchFamily="2" charset="-122"/>
                <a:ea typeface="方正兰亭细黑_GBK" pitchFamily="2" charset="-122"/>
              </a:rPr>
              <a:t>问题提出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61912" y="2896649"/>
            <a:ext cx="1101976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8518" y="1757459"/>
              <a:ext cx="689633" cy="662048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53537" y="1331548"/>
            <a:ext cx="7563315" cy="87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59296752"/>
                </a:ext>
              </a:extLst>
            </a:pPr>
            <a:r>
              <a:rPr lang="zh-CN" altLang="en-US" b="1" dirty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针对我国成年人外语学习困难，虚拟现实能否用于提高外语学习效果及其认知机制？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177522" y="2504998"/>
            <a:ext cx="73393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dirty="0"/>
              <a:t>        从</a:t>
            </a:r>
            <a:r>
              <a:rPr lang="zh-CN" altLang="en-US" sz="1600" b="1" dirty="0"/>
              <a:t>行为表现</a:t>
            </a:r>
            <a:r>
              <a:rPr lang="zh-CN" altLang="en-US" sz="1600" dirty="0"/>
              <a:t>层面，在传统课堂学习和虚拟现实学习环境下，成年人语言理解和语言产生的</a:t>
            </a:r>
            <a:r>
              <a:rPr lang="zh-CN" altLang="en-US" sz="1600" b="1" dirty="0"/>
              <a:t>效果</a:t>
            </a:r>
            <a:r>
              <a:rPr lang="zh-CN" altLang="en-US" sz="1600" dirty="0"/>
              <a:t>有何差异。</a:t>
            </a:r>
            <a:endParaRPr lang="en-US" altLang="zh-CN" sz="1600" dirty="0"/>
          </a:p>
          <a:p>
            <a:pPr indent="0" algn="l" fontAlgn="auto">
              <a:lnSpc>
                <a:spcPct val="150000"/>
              </a:lnSpc>
              <a:buFont typeface="Wingdings" panose="05000000000000000000" charset="0"/>
              <a:buNone/>
            </a:pPr>
            <a:endParaRPr lang="en-US" altLang="zh-CN" sz="1600" dirty="0"/>
          </a:p>
          <a:p>
            <a:pPr indent="0" algn="l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dirty="0"/>
              <a:t>        从</a:t>
            </a:r>
            <a:r>
              <a:rPr lang="zh-CN" altLang="en-US" sz="1600" b="1" dirty="0"/>
              <a:t>电生理</a:t>
            </a:r>
            <a:r>
              <a:rPr lang="zh-CN" altLang="en-US" sz="1600" dirty="0"/>
              <a:t>层面，在传统课堂学习和虚拟现实学习环境下，成年人语言理解和语言产生的</a:t>
            </a:r>
            <a:r>
              <a:rPr lang="zh-CN" altLang="en-US" sz="1600" b="1" dirty="0"/>
              <a:t>认知加工过程</a:t>
            </a:r>
            <a:r>
              <a:rPr lang="zh-CN" altLang="en-US" sz="1600" dirty="0"/>
              <a:t>有何差异。</a:t>
            </a: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965E3C9C-F024-981A-5217-C76AE4E4C145}"/>
              </a:ext>
            </a:extLst>
          </p:cNvPr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问题提出</a:t>
            </a:r>
          </a:p>
        </p:txBody>
      </p:sp>
      <p:sp>
        <p:nvSpPr>
          <p:cNvPr id="3" name="左大括号 2">
            <a:extLst>
              <a:ext uri="{FF2B5EF4-FFF2-40B4-BE49-F238E27FC236}">
                <a16:creationId xmlns:a16="http://schemas.microsoft.com/office/drawing/2014/main" id="{B90ED86B-8996-A02F-8B34-EEF1BE52AC01}"/>
              </a:ext>
            </a:extLst>
          </p:cNvPr>
          <p:cNvSpPr/>
          <p:nvPr/>
        </p:nvSpPr>
        <p:spPr>
          <a:xfrm>
            <a:off x="800208" y="2782634"/>
            <a:ext cx="306657" cy="1382748"/>
          </a:xfrm>
          <a:prstGeom prst="lef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29446" y="165368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方正兰亭细黑_GBK" pitchFamily="2" charset="-122"/>
                <a:ea typeface="方正兰亭细黑_GBK" pitchFamily="2" charset="-122"/>
              </a:rPr>
              <a:t>方法与结果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61912" y="2913159"/>
            <a:ext cx="11019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3246" y="1776063"/>
              <a:ext cx="713918" cy="706777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TextBox 14"/>
          <p:cNvSpPr txBox="1"/>
          <p:nvPr/>
        </p:nvSpPr>
        <p:spPr>
          <a:xfrm>
            <a:off x="4450203" y="2675052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实验被试</a:t>
            </a:r>
          </a:p>
        </p:txBody>
      </p:sp>
      <p:sp>
        <p:nvSpPr>
          <p:cNvPr id="24" name="椭圆 23"/>
          <p:cNvSpPr/>
          <p:nvPr/>
        </p:nvSpPr>
        <p:spPr>
          <a:xfrm>
            <a:off x="4156315" y="270255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31008" y="3403593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dirty="0">
                <a:latin typeface="方正兰亭细黑_GBK" pitchFamily="2" charset="-122"/>
                <a:ea typeface="方正兰亭细黑_GBK" pitchFamily="2" charset="-122"/>
              </a:rPr>
              <a:t>实验材料</a:t>
            </a:r>
          </a:p>
        </p:txBody>
      </p:sp>
      <p:sp>
        <p:nvSpPr>
          <p:cNvPr id="30" name="椭圆 29"/>
          <p:cNvSpPr/>
          <p:nvPr/>
        </p:nvSpPr>
        <p:spPr>
          <a:xfrm>
            <a:off x="4137120" y="3431091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4137120" y="417941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50203" y="4132135"/>
            <a:ext cx="1116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dirty="0">
                <a:latin typeface="方正兰亭细黑_GBK" pitchFamily="2" charset="-122"/>
                <a:ea typeface="方正兰亭细黑_GBK" pitchFamily="2" charset="-122"/>
              </a:rPr>
              <a:t>实验</a:t>
            </a:r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程序</a:t>
            </a:r>
            <a:endParaRPr lang="zh-CN" alt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4" grpId="0"/>
      <p:bldP spid="24" grpId="0" bldLvl="0" animBg="1"/>
      <p:bldP spid="28" grpId="0"/>
      <p:bldP spid="30" grpId="0" bldLvl="0" animBg="1"/>
      <p:bldP spid="6" grpId="0" bldLvl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1111111"/>
  <p:tag name="COMMONDATA" val="eyJoZGlkIjoiMDYwNDYzNGU2MjliMjg3Y2YxNjc2NzZjNTk1ZTMxMz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清风素材 https://12sc.taobao.com/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1228</Words>
  <Application>Microsoft Office PowerPoint</Application>
  <PresentationFormat>全屏显示(16:9)</PresentationFormat>
  <Paragraphs>129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方正兰亭细黑_GBK</vt:lpstr>
      <vt:lpstr>宋体</vt:lpstr>
      <vt:lpstr>微软雅黑</vt:lpstr>
      <vt:lpstr>Arial</vt:lpstr>
      <vt:lpstr>Calibri</vt:lpstr>
      <vt:lpstr>Times New Roman</vt:lpstr>
      <vt:lpstr>Wingdings</vt:lpstr>
      <vt:lpstr>清风素材 https://12sc.taobao.com/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mr zhu</cp:lastModifiedBy>
  <cp:revision>604</cp:revision>
  <dcterms:created xsi:type="dcterms:W3CDTF">2015-01-23T04:02:00Z</dcterms:created>
  <dcterms:modified xsi:type="dcterms:W3CDTF">2022-11-19T01:35:04Z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6DA8B1B3A657428ABF33C4787768AA5B</vt:lpwstr>
  </property>
  <property fmtid="{D5CDD505-2E9C-101B-9397-08002B2CF9AE}" pid="3" name="KSOProductBuildVer">
    <vt:lpwstr>2052-11.1.0.11744</vt:lpwstr>
  </property>
</Properties>
</file>